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52"/>
  </p:notesMasterIdLst>
  <p:handoutMasterIdLst>
    <p:handoutMasterId r:id="rId53"/>
  </p:handoutMasterIdLst>
  <p:sldIdLst>
    <p:sldId id="305" r:id="rId2"/>
    <p:sldId id="422" r:id="rId3"/>
    <p:sldId id="372" r:id="rId4"/>
    <p:sldId id="373" r:id="rId5"/>
    <p:sldId id="374" r:id="rId6"/>
    <p:sldId id="375" r:id="rId7"/>
    <p:sldId id="376" r:id="rId8"/>
    <p:sldId id="377" r:id="rId9"/>
    <p:sldId id="378" r:id="rId10"/>
    <p:sldId id="379" r:id="rId11"/>
    <p:sldId id="386" r:id="rId12"/>
    <p:sldId id="423" r:id="rId13"/>
    <p:sldId id="388" r:id="rId14"/>
    <p:sldId id="389" r:id="rId15"/>
    <p:sldId id="390" r:id="rId16"/>
    <p:sldId id="391" r:id="rId17"/>
    <p:sldId id="392" r:id="rId18"/>
    <p:sldId id="393" r:id="rId19"/>
    <p:sldId id="394" r:id="rId20"/>
    <p:sldId id="395" r:id="rId21"/>
    <p:sldId id="396" r:id="rId22"/>
    <p:sldId id="424" r:id="rId23"/>
    <p:sldId id="425" r:id="rId24"/>
    <p:sldId id="427" r:id="rId25"/>
    <p:sldId id="397" r:id="rId26"/>
    <p:sldId id="381" r:id="rId27"/>
    <p:sldId id="398" r:id="rId28"/>
    <p:sldId id="400" r:id="rId29"/>
    <p:sldId id="426" r:id="rId30"/>
    <p:sldId id="380" r:id="rId31"/>
    <p:sldId id="401" r:id="rId32"/>
    <p:sldId id="428" r:id="rId33"/>
    <p:sldId id="429" r:id="rId34"/>
    <p:sldId id="406" r:id="rId35"/>
    <p:sldId id="407" r:id="rId36"/>
    <p:sldId id="408" r:id="rId37"/>
    <p:sldId id="409" r:id="rId38"/>
    <p:sldId id="410" r:id="rId39"/>
    <p:sldId id="411" r:id="rId40"/>
    <p:sldId id="412" r:id="rId41"/>
    <p:sldId id="413" r:id="rId42"/>
    <p:sldId id="414" r:id="rId43"/>
    <p:sldId id="416" r:id="rId44"/>
    <p:sldId id="417" r:id="rId45"/>
    <p:sldId id="418" r:id="rId46"/>
    <p:sldId id="402" r:id="rId47"/>
    <p:sldId id="419" r:id="rId48"/>
    <p:sldId id="420" r:id="rId49"/>
    <p:sldId id="421" r:id="rId50"/>
    <p:sldId id="403" r:id="rId51"/>
  </p:sldIdLst>
  <p:sldSz cx="9144000" cy="5143500" type="screen16x9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18B2"/>
    <a:srgbClr val="002060"/>
    <a:srgbClr val="0E8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834" autoAdjust="0"/>
  </p:normalViewPr>
  <p:slideViewPr>
    <p:cSldViewPr>
      <p:cViewPr>
        <p:scale>
          <a:sx n="90" d="100"/>
          <a:sy n="90" d="100"/>
        </p:scale>
        <p:origin x="-816" y="-23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10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11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12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13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14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15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16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17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18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19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20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21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22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23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24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25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26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27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28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29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30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31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32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33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34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35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36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37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38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39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4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40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41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42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43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44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45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46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47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48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49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5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50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6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7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8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9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91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95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87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62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25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5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15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5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4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65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9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7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Фән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олимпиадаларының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төбәкара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һәм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республика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этабы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нәтиҗәләре</a:t>
            </a: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0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Р.А.Имамова</a:t>
            </a:r>
            <a:r>
              <a:rPr lang="ru-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район м</a:t>
            </a:r>
            <a:r>
              <a:rPr lang="tt-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</a:t>
            </a:r>
            <a:r>
              <a:rPr lang="ru-RU" sz="20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гариф</a:t>
            </a:r>
            <a:r>
              <a:rPr lang="ru-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идарәсе җитәкчесе урынбасары</a:t>
            </a:r>
            <a:endParaRPr lang="ru-RU" sz="2000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26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Бөтенрәсәй олимпиадаларының төбәкара  этабы </a:t>
            </a:r>
            <a:br>
              <a:rPr lang="tt-RU" sz="2400" dirty="0" smtClean="0"/>
            </a:br>
            <a:r>
              <a:rPr lang="tt-RU" sz="2400" dirty="0" smtClean="0"/>
              <a:t>Химия: 2  укучы катнашты</a:t>
            </a:r>
          </a:p>
          <a:p>
            <a:r>
              <a:rPr lang="tt-RU" sz="2400" dirty="0" smtClean="0"/>
              <a:t>Эффектлылык: 50%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940388"/>
              </p:ext>
            </p:extLst>
          </p:nvPr>
        </p:nvGraphicFramePr>
        <p:xfrm>
          <a:off x="395535" y="2067694"/>
          <a:ext cx="8343974" cy="201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3"/>
                <a:gridCol w="1440160"/>
                <a:gridCol w="504056"/>
                <a:gridCol w="735534"/>
                <a:gridCol w="744711"/>
                <a:gridCol w="1281519"/>
                <a:gridCol w="1549761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Насертдинова Сөмбел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гимназия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11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призер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Гарипова Р.И.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Мирзагаянова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Эльвина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№2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8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45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Исламова</a:t>
                      </a:r>
                      <a:r>
                        <a:rPr lang="ru-RU" sz="2400" baseline="0" dirty="0" smtClean="0"/>
                        <a:t> М.Д.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46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339502"/>
            <a:ext cx="8229600" cy="22322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>
                <a:solidFill>
                  <a:srgbClr val="FF0000"/>
                </a:solidFill>
              </a:rPr>
              <a:t>Бөтенрәсәй олимпиадаларының төбәкара, республика олимпиадасының йомгаклау этабы Инглиз теле: 13 укучы катнашты Эффектлылык: 0%</a:t>
            </a:r>
            <a:r>
              <a:rPr lang="tt-RU" sz="2000" dirty="0" smtClean="0"/>
              <a:t/>
            </a:r>
            <a:br>
              <a:rPr lang="tt-RU" sz="20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771296"/>
              </p:ext>
            </p:extLst>
          </p:nvPr>
        </p:nvGraphicFramePr>
        <p:xfrm>
          <a:off x="323528" y="989283"/>
          <a:ext cx="8415982" cy="410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1216902"/>
                <a:gridCol w="527780"/>
                <a:gridCol w="832201"/>
                <a:gridCol w="625720"/>
                <a:gridCol w="828520"/>
                <a:gridCol w="2152611"/>
              </a:tblGrid>
              <a:tr h="244768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269528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Аюпов  М.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Гимназия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11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Аюпова Л.Р.</a:t>
                      </a:r>
                      <a:endParaRPr lang="ru-RU" sz="1300" dirty="0"/>
                    </a:p>
                  </a:txBody>
                  <a:tcPr/>
                </a:tc>
              </a:tr>
              <a:tr h="283228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Галимова 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Гимназия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10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Агълямова</a:t>
                      </a:r>
                      <a:r>
                        <a:rPr lang="tt-RU" sz="1300" baseline="0" dirty="0" smtClean="0"/>
                        <a:t> Р.М.</a:t>
                      </a:r>
                      <a:endParaRPr lang="ru-RU" sz="1300" dirty="0"/>
                    </a:p>
                  </a:txBody>
                  <a:tcPr/>
                </a:tc>
              </a:tr>
              <a:tr h="307988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Хисматуллин Б.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№1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7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Шарипьянова З.И.</a:t>
                      </a:r>
                      <a:endParaRPr lang="ru-RU" sz="1300" dirty="0"/>
                    </a:p>
                  </a:txBody>
                  <a:tcPr/>
                </a:tc>
              </a:tr>
              <a:tr h="260740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Шаяхметова Э.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Гимназия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7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Тимирова</a:t>
                      </a:r>
                      <a:r>
                        <a:rPr lang="tt-RU" sz="1300" baseline="0" dirty="0" smtClean="0"/>
                        <a:t> Л.Ф.</a:t>
                      </a:r>
                      <a:endParaRPr lang="ru-RU" sz="1300" dirty="0"/>
                    </a:p>
                  </a:txBody>
                  <a:tcPr/>
                </a:tc>
              </a:tr>
              <a:tr h="141484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Имамов Г.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Гимназия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7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Аюпова Л.Р.</a:t>
                      </a:r>
                      <a:endParaRPr lang="ru-RU" sz="1300" dirty="0"/>
                    </a:p>
                  </a:txBody>
                  <a:tcPr/>
                </a:tc>
              </a:tr>
              <a:tr h="23825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Валиева Н.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Гимназия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6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Аюпова Л.Р.</a:t>
                      </a:r>
                      <a:endParaRPr lang="ru-RU" sz="1300" dirty="0"/>
                    </a:p>
                  </a:txBody>
                  <a:tcPr/>
                </a:tc>
              </a:tr>
              <a:tr h="26301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Фатхелбаянов 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№1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Шарипьянова</a:t>
                      </a:r>
                      <a:r>
                        <a:rPr lang="tt-RU" sz="1300" baseline="0" dirty="0" smtClean="0"/>
                        <a:t> З.И.</a:t>
                      </a:r>
                      <a:endParaRPr lang="ru-RU" sz="1300" dirty="0"/>
                    </a:p>
                  </a:txBody>
                  <a:tcPr/>
                </a:tc>
              </a:tr>
              <a:tr h="28777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Гильметдинова</a:t>
                      </a:r>
                      <a:r>
                        <a:rPr lang="tt-RU" sz="1300" baseline="0" dirty="0" smtClean="0"/>
                        <a:t> М.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№1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Шарипьянова</a:t>
                      </a:r>
                      <a:r>
                        <a:rPr lang="tt-RU" sz="1300" baseline="0" dirty="0" smtClean="0"/>
                        <a:t> З.И.</a:t>
                      </a:r>
                      <a:endParaRPr lang="ru-RU" sz="1300" dirty="0"/>
                    </a:p>
                  </a:txBody>
                  <a:tcPr/>
                </a:tc>
              </a:tr>
              <a:tr h="28777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Мусина М.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№1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Закирова А.И.</a:t>
                      </a:r>
                      <a:endParaRPr lang="ru-RU" sz="1300" dirty="0"/>
                    </a:p>
                  </a:txBody>
                  <a:tcPr/>
                </a:tc>
              </a:tr>
              <a:tr h="28777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Мирзагалиева Э.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Богады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Шарипова Э.Р.</a:t>
                      </a:r>
                      <a:endParaRPr lang="ru-RU" sz="1300" dirty="0"/>
                    </a:p>
                  </a:txBody>
                  <a:tcPr/>
                </a:tc>
              </a:tr>
              <a:tr h="28777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Имамразыев И.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Ганиева Ф.</a:t>
                      </a:r>
                      <a:endParaRPr lang="ru-RU" sz="1300" dirty="0"/>
                    </a:p>
                  </a:txBody>
                  <a:tcPr/>
                </a:tc>
              </a:tr>
              <a:tr h="234319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Шакурова</a:t>
                      </a:r>
                      <a:r>
                        <a:rPr lang="tt-RU" sz="1300" baseline="0" dirty="0" smtClean="0"/>
                        <a:t> К.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-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Ханнанова З.З.</a:t>
                      </a:r>
                      <a:endParaRPr lang="ru-RU" sz="1300" dirty="0"/>
                    </a:p>
                  </a:txBody>
                  <a:tcPr/>
                </a:tc>
              </a:tr>
              <a:tr h="23450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Усманова 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Тылсым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Валиева Р.Ф.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00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Бөтенрәсәй олимпиадаларының төбәкара этабы </a:t>
            </a:r>
            <a:br>
              <a:rPr lang="tt-RU" sz="2400" dirty="0" smtClean="0"/>
            </a:br>
            <a:r>
              <a:rPr lang="tt-RU" sz="2400" dirty="0" smtClean="0"/>
              <a:t>Литература: 2  укучы катнашты</a:t>
            </a:r>
          </a:p>
          <a:p>
            <a:r>
              <a:rPr lang="tt-RU" sz="2400" dirty="0" smtClean="0"/>
              <a:t>Эффектлылык: 50%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976029"/>
              </p:ext>
            </p:extLst>
          </p:nvPr>
        </p:nvGraphicFramePr>
        <p:xfrm>
          <a:off x="701826" y="2067694"/>
          <a:ext cx="833467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966"/>
                <a:gridCol w="1512168"/>
                <a:gridCol w="504056"/>
                <a:gridCol w="648072"/>
                <a:gridCol w="720080"/>
                <a:gridCol w="1224136"/>
                <a:gridCol w="1728192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Габидуллина</a:t>
                      </a:r>
                      <a:r>
                        <a:rPr lang="ru-RU" sz="2400" dirty="0" smtClean="0"/>
                        <a:t> Гузель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АСОШ №2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9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smtClean="0"/>
                        <a:t>21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50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Белоусова М.И.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Саматова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Адиля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гимназия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призер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Нурыева</a:t>
                      </a:r>
                      <a:r>
                        <a:rPr lang="ru-RU" sz="2400" dirty="0" smtClean="0"/>
                        <a:t> И.А.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71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144016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Бөтенрәсәй олимпиадаларының төбәкара этабы </a:t>
            </a:r>
            <a:br>
              <a:rPr lang="tt-RU" sz="2400" dirty="0" smtClean="0"/>
            </a:br>
            <a:r>
              <a:rPr lang="tt-RU" sz="2400" dirty="0" smtClean="0"/>
              <a:t>Тарих: 7 укучы катнашты</a:t>
            </a:r>
          </a:p>
          <a:p>
            <a:r>
              <a:rPr lang="tt-RU" sz="2400" dirty="0" smtClean="0"/>
              <a:t>Эффектлылык: 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248870"/>
              </p:ext>
            </p:extLst>
          </p:nvPr>
        </p:nvGraphicFramePr>
        <p:xfrm>
          <a:off x="107504" y="1773903"/>
          <a:ext cx="8938306" cy="309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2117"/>
                <a:gridCol w="1544463"/>
                <a:gridCol w="509298"/>
                <a:gridCol w="818463"/>
                <a:gridCol w="669651"/>
                <a:gridCol w="892868"/>
                <a:gridCol w="2911446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Шамсунов  Г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88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200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0" dirty="0" smtClean="0"/>
                        <a:t>-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Гильметдинов</a:t>
                      </a:r>
                      <a:r>
                        <a:rPr lang="tt-RU" sz="1800" b="0" baseline="0" dirty="0" smtClean="0"/>
                        <a:t> М.И.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Гимранова</a:t>
                      </a:r>
                      <a:r>
                        <a:rPr lang="ru-RU" sz="1800" b="0" dirty="0" smtClean="0"/>
                        <a:t> Г.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АСОШ №1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47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200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0" dirty="0" smtClean="0"/>
                        <a:t>-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Сафиуллин Р.Н.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Галимова</a:t>
                      </a:r>
                      <a:r>
                        <a:rPr lang="ru-RU" sz="2000" dirty="0" smtClean="0"/>
                        <a:t> А.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АСОШ №2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Муталлапова</a:t>
                      </a:r>
                      <a:r>
                        <a:rPr lang="ru-RU" sz="2000" dirty="0" smtClean="0"/>
                        <a:t> Э.З.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Хайдаров</a:t>
                      </a:r>
                      <a:r>
                        <a:rPr lang="ru-RU" sz="2000" dirty="0" smtClean="0"/>
                        <a:t> Ш.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гимназия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Гильметдинов М.И.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Латыйпов</a:t>
                      </a:r>
                      <a:r>
                        <a:rPr lang="ru-RU" sz="2000" dirty="0" smtClean="0"/>
                        <a:t> А.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гимназия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Гильметдинов М.И.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Газизянов</a:t>
                      </a:r>
                      <a:r>
                        <a:rPr lang="ru-RU" sz="2000" dirty="0" smtClean="0"/>
                        <a:t> А.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№1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150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Сафиуллин Р.Н.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Рафиков Р.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гимназия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150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Гильметдинов М.И.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24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>
                <a:solidFill>
                  <a:srgbClr val="FF0000"/>
                </a:solidFill>
              </a:rPr>
              <a:t>Бөтенрәсәй олимпиадаларының төбәкара этабы </a:t>
            </a:r>
            <a:br>
              <a:rPr lang="tt-RU" sz="2400" dirty="0" smtClean="0">
                <a:solidFill>
                  <a:srgbClr val="FF0000"/>
                </a:solidFill>
              </a:rPr>
            </a:br>
            <a:r>
              <a:rPr lang="tt-RU" sz="2400" dirty="0" smtClean="0">
                <a:solidFill>
                  <a:srgbClr val="FF0000"/>
                </a:solidFill>
              </a:rPr>
              <a:t>ОБЖ: 8 укучы катнашты</a:t>
            </a:r>
          </a:p>
          <a:p>
            <a:r>
              <a:rPr lang="tt-RU" sz="2400" dirty="0" smtClean="0">
                <a:solidFill>
                  <a:srgbClr val="FF0000"/>
                </a:solidFill>
              </a:rPr>
              <a:t>Эффектлылык: 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726496"/>
              </p:ext>
            </p:extLst>
          </p:nvPr>
        </p:nvGraphicFramePr>
        <p:xfrm>
          <a:off x="143508" y="1674575"/>
          <a:ext cx="8856984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220"/>
                <a:gridCol w="1957919"/>
                <a:gridCol w="522681"/>
                <a:gridCol w="824161"/>
                <a:gridCol w="583671"/>
                <a:gridCol w="1116124"/>
                <a:gridCol w="1872208"/>
              </a:tblGrid>
              <a:tr h="3600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Солтанов И.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10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призер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Сибгатуллин Р.Т.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Арсланов Д.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11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призер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Сибгатуллин Р.Т.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Хабибуллин Л.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11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Сибгатуллин Р.Т.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Татыев</a:t>
                      </a:r>
                      <a:r>
                        <a:rPr lang="ru-RU" sz="1800" b="0" dirty="0" smtClean="0"/>
                        <a:t> Б.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8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Сибгатуллин</a:t>
                      </a:r>
                      <a:r>
                        <a:rPr lang="ru-RU" sz="1800" b="0" dirty="0" smtClean="0"/>
                        <a:t> Р.Т.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Фахерлегаянов</a:t>
                      </a:r>
                      <a:r>
                        <a:rPr lang="ru-RU" sz="1800" b="0" dirty="0" smtClean="0"/>
                        <a:t> Р.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9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призер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Сибгатуллин</a:t>
                      </a:r>
                      <a:r>
                        <a:rPr lang="ru-RU" sz="1800" b="0" dirty="0" smtClean="0"/>
                        <a:t> Р.Т.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Галиев</a:t>
                      </a:r>
                      <a:r>
                        <a:rPr lang="ru-RU" sz="1800" b="0" dirty="0" smtClean="0"/>
                        <a:t>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№1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9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Хазиев</a:t>
                      </a:r>
                      <a:r>
                        <a:rPr lang="ru-RU" sz="1800" b="0" baseline="0" dirty="0" smtClean="0"/>
                        <a:t> Р.Ф.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Шайхразиев</a:t>
                      </a:r>
                      <a:r>
                        <a:rPr lang="ru-RU" sz="1800" b="0" dirty="0" smtClean="0"/>
                        <a:t>  Р.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№1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9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Хазиев</a:t>
                      </a:r>
                      <a:r>
                        <a:rPr lang="ru-RU" sz="1800" b="0" dirty="0" smtClean="0"/>
                        <a:t> Р.Ф.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Сибгатуллина</a:t>
                      </a:r>
                      <a:r>
                        <a:rPr lang="ru-RU" sz="1800" b="0" dirty="0" smtClean="0"/>
                        <a:t>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№1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8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Хазиев</a:t>
                      </a:r>
                      <a:r>
                        <a:rPr lang="ru-RU" sz="1800" b="0" dirty="0" smtClean="0"/>
                        <a:t> Р.Ф.</a:t>
                      </a:r>
                      <a:endParaRPr lang="ru-RU" sz="18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72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>
                <a:solidFill>
                  <a:srgbClr val="FF0000"/>
                </a:solidFill>
              </a:rPr>
              <a:t>Бөтенрәсәй олимпиадаларының төбәкара этабы </a:t>
            </a:r>
            <a:br>
              <a:rPr lang="tt-RU" sz="2400" dirty="0" smtClean="0">
                <a:solidFill>
                  <a:srgbClr val="FF0000"/>
                </a:solidFill>
              </a:rPr>
            </a:br>
            <a:r>
              <a:rPr lang="tt-RU" sz="2400" dirty="0" smtClean="0">
                <a:solidFill>
                  <a:srgbClr val="FF0000"/>
                </a:solidFill>
              </a:rPr>
              <a:t>Биология: 4 укучы катнашты</a:t>
            </a:r>
          </a:p>
          <a:p>
            <a:r>
              <a:rPr lang="tt-RU" sz="2400" dirty="0" smtClean="0">
                <a:solidFill>
                  <a:srgbClr val="FF0000"/>
                </a:solidFill>
              </a:rPr>
              <a:t>Эффектлылык: 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344478"/>
              </p:ext>
            </p:extLst>
          </p:nvPr>
        </p:nvGraphicFramePr>
        <p:xfrm>
          <a:off x="395535" y="2067694"/>
          <a:ext cx="834397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1"/>
                <a:gridCol w="1245677"/>
                <a:gridCol w="530109"/>
                <a:gridCol w="1191996"/>
                <a:gridCol w="744711"/>
                <a:gridCol w="968027"/>
                <a:gridCol w="1863253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Гилмуллин И.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Сәфәр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118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220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Салихов И.Ш.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Кадырова  Й.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№1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11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Ханнанова</a:t>
                      </a:r>
                      <a:r>
                        <a:rPr lang="ru-RU" sz="1800" b="0" dirty="0" smtClean="0"/>
                        <a:t> Р.Р.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Ахмадуллина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Богады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9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призер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Амирова Р.З.</a:t>
                      </a:r>
                      <a:endParaRPr lang="ru-RU" sz="18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02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Бөтенрәсәй олимпиадаларының төбәкара, республика олимпиадасының йомгаклау этабы </a:t>
            </a:r>
            <a:br>
              <a:rPr lang="tt-RU" sz="2400" dirty="0" smtClean="0"/>
            </a:br>
            <a:r>
              <a:rPr lang="tt-RU" sz="2400" dirty="0" smtClean="0"/>
              <a:t>Физкультура: 5  укучы катнашты</a:t>
            </a:r>
          </a:p>
          <a:p>
            <a:r>
              <a:rPr lang="tt-RU" sz="2400" dirty="0" smtClean="0"/>
              <a:t>Эффектлылык: 60%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830210"/>
              </p:ext>
            </p:extLst>
          </p:nvPr>
        </p:nvGraphicFramePr>
        <p:xfrm>
          <a:off x="395535" y="2067694"/>
          <a:ext cx="8568953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1"/>
                <a:gridCol w="1245677"/>
                <a:gridCol w="530109"/>
                <a:gridCol w="816502"/>
                <a:gridCol w="720080"/>
                <a:gridCol w="1368152"/>
                <a:gridCol w="2088232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Закиров И.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АСОШ №2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призер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Хусаинов</a:t>
                      </a:r>
                      <a:r>
                        <a:rPr lang="tt-RU" sz="1800" b="0" baseline="0" dirty="0" smtClean="0"/>
                        <a:t> А.Р.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Имамразыев И.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АСОШ №2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Нуриахметов Р.П.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Имамразыев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АСОШ №2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8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91,5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победитель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Нуриахметов Р.П.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Гилмуллина Г. 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Сәфәр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Габдуллин Н.Т.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Зиннурова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Сәфәр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8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76,4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призер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Габдуллин Н.Т.</a:t>
                      </a:r>
                      <a:endParaRPr lang="ru-RU" sz="18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28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Бөтенрәсәй олимпиадаларының төбәкара этабы </a:t>
            </a:r>
            <a:br>
              <a:rPr lang="tt-RU" sz="2400" dirty="0" smtClean="0"/>
            </a:br>
            <a:r>
              <a:rPr lang="tt-RU" sz="2400" dirty="0" smtClean="0"/>
              <a:t>Информатика: 1  укучы катнашты</a:t>
            </a:r>
          </a:p>
          <a:p>
            <a:r>
              <a:rPr lang="tt-RU" sz="2400" dirty="0" smtClean="0"/>
              <a:t>Эффектлылык: 100 %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289179"/>
              </p:ext>
            </p:extLst>
          </p:nvPr>
        </p:nvGraphicFramePr>
        <p:xfrm>
          <a:off x="395535" y="2067694"/>
          <a:ext cx="8343974" cy="131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1"/>
                <a:gridCol w="1656184"/>
                <a:gridCol w="576064"/>
                <a:gridCol w="735534"/>
                <a:gridCol w="744711"/>
                <a:gridCol w="1281519"/>
                <a:gridCol w="1549761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2800" b="0" dirty="0" smtClean="0"/>
                        <a:t>Аюпов Марсель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800" b="0" dirty="0" smtClean="0"/>
                        <a:t>Гимназия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800" b="0" dirty="0" smtClean="0"/>
                        <a:t>10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800" b="0" dirty="0" smtClean="0"/>
                        <a:t>призер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800" b="0" dirty="0" smtClean="0"/>
                        <a:t>Бакиров Р.Ф.</a:t>
                      </a:r>
                      <a:endParaRPr lang="ru-RU" sz="28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94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>
                <a:solidFill>
                  <a:srgbClr val="FF0000"/>
                </a:solidFill>
              </a:rPr>
              <a:t>Бөтенрәсәй олимпиадаларының төбәкара  этабы </a:t>
            </a:r>
            <a:br>
              <a:rPr lang="tt-RU" sz="2000" dirty="0" smtClean="0">
                <a:solidFill>
                  <a:srgbClr val="FF0000"/>
                </a:solidFill>
              </a:rPr>
            </a:br>
            <a:r>
              <a:rPr lang="tt-RU" sz="2000" dirty="0" smtClean="0">
                <a:solidFill>
                  <a:srgbClr val="FF0000"/>
                </a:solidFill>
              </a:rPr>
              <a:t>Технология:  3  укучы катнашты</a:t>
            </a:r>
          </a:p>
          <a:p>
            <a:r>
              <a:rPr lang="tt-RU" sz="2000" dirty="0" smtClean="0">
                <a:solidFill>
                  <a:srgbClr val="FF0000"/>
                </a:solidFill>
              </a:rPr>
              <a:t>Эффектлылык: 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891135"/>
              </p:ext>
            </p:extLst>
          </p:nvPr>
        </p:nvGraphicFramePr>
        <p:xfrm>
          <a:off x="457375" y="1636828"/>
          <a:ext cx="833467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5795"/>
                <a:gridCol w="1120030"/>
                <a:gridCol w="522681"/>
                <a:gridCol w="824161"/>
                <a:gridCol w="619675"/>
                <a:gridCol w="1036539"/>
                <a:gridCol w="191578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Хабибрахманова Регина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АСОШ №2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10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67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120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Валиахметова З.Х.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Галимҗанов</a:t>
                      </a:r>
                      <a:r>
                        <a:rPr lang="tt-RU" sz="1600" baseline="0" dirty="0" smtClean="0"/>
                        <a:t> Айдар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АСОШ №1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11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призер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Мухамадиев Д.С.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Харисов Нурсолтан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АСОШ №1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10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Мухамадиев Д.С.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6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>
                <a:solidFill>
                  <a:srgbClr val="FF0000"/>
                </a:solidFill>
              </a:rPr>
              <a:t>Бөтенрәсәй олимпиадаларының төбәкара  этабы </a:t>
            </a:r>
            <a:br>
              <a:rPr lang="tt-RU" sz="2000" dirty="0" smtClean="0">
                <a:solidFill>
                  <a:srgbClr val="FF0000"/>
                </a:solidFill>
              </a:rPr>
            </a:br>
            <a:r>
              <a:rPr lang="tt-RU" sz="2000" dirty="0" smtClean="0">
                <a:solidFill>
                  <a:srgbClr val="FF0000"/>
                </a:solidFill>
              </a:rPr>
              <a:t>Җәмгыять белеме: 4  укучы катнашты</a:t>
            </a:r>
          </a:p>
          <a:p>
            <a:r>
              <a:rPr lang="tt-RU" sz="2000" dirty="0" smtClean="0">
                <a:solidFill>
                  <a:srgbClr val="FF0000"/>
                </a:solidFill>
              </a:rPr>
              <a:t>Эффектлылык: 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800674"/>
              </p:ext>
            </p:extLst>
          </p:nvPr>
        </p:nvGraphicFramePr>
        <p:xfrm>
          <a:off x="457375" y="1636828"/>
          <a:ext cx="833467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393"/>
                <a:gridCol w="1389432"/>
                <a:gridCol w="522681"/>
                <a:gridCol w="824161"/>
                <a:gridCol w="619675"/>
                <a:gridCol w="1036539"/>
                <a:gridCol w="191578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Хайдаров Ш.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Абдуллина М.М.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Галлямова Р.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Абдуллина М.М.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Газетдинова Г.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Басырова</a:t>
                      </a:r>
                      <a:r>
                        <a:rPr lang="tt-RU" sz="1800" baseline="0" dirty="0" smtClean="0"/>
                        <a:t> Р.Р.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Гилаева Алсу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Сафиуллин Р.Н.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10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«</a:t>
            </a:r>
            <a:r>
              <a:rPr lang="ru-RU" sz="2400" b="1" dirty="0" err="1" smtClean="0">
                <a:solidFill>
                  <a:srgbClr val="FF0000"/>
                </a:solidFill>
              </a:rPr>
              <a:t>Аерым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шәхес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белән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эшләү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өчен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аны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белергә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һәм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коллективта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үстерергә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кирәк</a:t>
            </a:r>
            <a:r>
              <a:rPr lang="ru-RU" sz="2400" b="1" dirty="0" smtClean="0">
                <a:solidFill>
                  <a:srgbClr val="FF0000"/>
                </a:solidFill>
              </a:rPr>
              <a:t>»    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А.С.Макаренко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“</a:t>
            </a:r>
            <a:r>
              <a:rPr lang="ru-RU" sz="2400" b="1" dirty="0" err="1">
                <a:solidFill>
                  <a:srgbClr val="FF0000"/>
                </a:solidFill>
              </a:rPr>
              <a:t>Балаларны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үзегез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яшәгән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заманга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һәм</a:t>
            </a:r>
            <a:r>
              <a:rPr lang="ru-RU" sz="2400" b="1" dirty="0">
                <a:solidFill>
                  <a:srgbClr val="FF0000"/>
                </a:solidFill>
              </a:rPr>
              <a:t> башка </a:t>
            </a:r>
            <a:r>
              <a:rPr lang="ru-RU" sz="2400" b="1" dirty="0" err="1">
                <a:solidFill>
                  <a:srgbClr val="FF0000"/>
                </a:solidFill>
              </a:rPr>
              <a:t>заман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өчен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дә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яраклы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итеп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укытыгыз</a:t>
            </a:r>
            <a:r>
              <a:rPr lang="ru-RU" sz="2400" b="1" dirty="0" smtClean="0">
                <a:solidFill>
                  <a:srgbClr val="FF0000"/>
                </a:solidFill>
              </a:rPr>
              <a:t>” 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(Р. </a:t>
            </a:r>
            <a:r>
              <a:rPr lang="ru-RU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Фәхреддин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95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>
                <a:solidFill>
                  <a:srgbClr val="FF0000"/>
                </a:solidFill>
              </a:rPr>
              <a:t>Бөтенрәсәй олимпиадаларының төбәкара  этабы </a:t>
            </a:r>
            <a:br>
              <a:rPr lang="tt-RU" sz="2400" dirty="0" smtClean="0">
                <a:solidFill>
                  <a:srgbClr val="FF0000"/>
                </a:solidFill>
              </a:rPr>
            </a:br>
            <a:r>
              <a:rPr lang="tt-RU" sz="2400" dirty="0" smtClean="0">
                <a:solidFill>
                  <a:srgbClr val="FF0000"/>
                </a:solidFill>
              </a:rPr>
              <a:t>География: 1  укучы катнашты</a:t>
            </a:r>
          </a:p>
          <a:p>
            <a:r>
              <a:rPr lang="tt-RU" sz="2400" dirty="0" smtClean="0">
                <a:solidFill>
                  <a:srgbClr val="FF0000"/>
                </a:solidFill>
              </a:rPr>
              <a:t>Эффектлылык: 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379796"/>
              </p:ext>
            </p:extLst>
          </p:nvPr>
        </p:nvGraphicFramePr>
        <p:xfrm>
          <a:off x="395535" y="2067694"/>
          <a:ext cx="8343974" cy="76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1"/>
                <a:gridCol w="1152128"/>
                <a:gridCol w="792088"/>
                <a:gridCol w="792088"/>
                <a:gridCol w="720080"/>
                <a:gridCol w="1008112"/>
                <a:gridCol w="2079277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Собханова Т.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Сәфәр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Салихов И.Ш.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48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төбәкара  этабы </a:t>
            </a:r>
            <a:br>
              <a:rPr lang="tt-RU" sz="2000" dirty="0" smtClean="0"/>
            </a:br>
            <a:r>
              <a:rPr lang="tt-RU" sz="2000" dirty="0" smtClean="0"/>
              <a:t>Хокук  белеме: 3  укучы катнашты</a:t>
            </a:r>
          </a:p>
          <a:p>
            <a:r>
              <a:rPr lang="tt-RU" sz="2000" dirty="0" smtClean="0"/>
              <a:t>Эффектлылык</a:t>
            </a:r>
            <a:r>
              <a:rPr lang="tt-RU" sz="2000" smtClean="0"/>
              <a:t>: 66%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039222"/>
              </p:ext>
            </p:extLst>
          </p:nvPr>
        </p:nvGraphicFramePr>
        <p:xfrm>
          <a:off x="457375" y="1636828"/>
          <a:ext cx="8334670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393"/>
                <a:gridCol w="1389432"/>
                <a:gridCol w="554784"/>
                <a:gridCol w="792058"/>
                <a:gridCol w="619675"/>
                <a:gridCol w="1036539"/>
                <a:gridCol w="191578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Вафина</a:t>
                      </a:r>
                      <a:r>
                        <a:rPr lang="tt-RU" sz="1800" baseline="0" dirty="0" smtClean="0"/>
                        <a:t> Эльмира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Галиахметов</a:t>
                      </a:r>
                      <a:r>
                        <a:rPr lang="tt-RU" sz="1800" baseline="0" dirty="0" smtClean="0"/>
                        <a:t> А.К.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Габдрахманова Миляуша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Галиахметов А.К.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Нуртдинов</a:t>
                      </a:r>
                      <a:r>
                        <a:rPr lang="ru-RU" sz="1800" dirty="0" smtClean="0"/>
                        <a:t> Булат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Поисевская</a:t>
                      </a:r>
                      <a:r>
                        <a:rPr lang="ru-RU" sz="1800" dirty="0" smtClean="0"/>
                        <a:t> СОШ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Шарипова</a:t>
                      </a:r>
                      <a:r>
                        <a:rPr lang="ru-RU" sz="1800" dirty="0" smtClean="0"/>
                        <a:t> Г.А.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334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төбәкара  этабы </a:t>
            </a:r>
            <a:br>
              <a:rPr lang="tt-RU" sz="2000" dirty="0" smtClean="0"/>
            </a:br>
            <a:r>
              <a:rPr lang="tt-RU" sz="2000" dirty="0" smtClean="0"/>
              <a:t>Экономика: 2  укучы катнашты</a:t>
            </a:r>
          </a:p>
          <a:p>
            <a:r>
              <a:rPr lang="tt-RU" sz="2000" dirty="0" smtClean="0"/>
              <a:t>Эффектлылык: 0 %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324301"/>
              </p:ext>
            </p:extLst>
          </p:nvPr>
        </p:nvGraphicFramePr>
        <p:xfrm>
          <a:off x="457375" y="1636828"/>
          <a:ext cx="83346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393"/>
                <a:gridCol w="1389432"/>
                <a:gridCol w="554784"/>
                <a:gridCol w="792058"/>
                <a:gridCol w="619675"/>
                <a:gridCol w="1036539"/>
                <a:gridCol w="191578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Хуззятова С.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27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110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Абдуллина М.М.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Нуртдинов Б.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Пучы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44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110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Шарипова Г.А.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15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төбәкара  этабы </a:t>
            </a:r>
            <a:br>
              <a:rPr lang="tt-RU" sz="2000" dirty="0" smtClean="0"/>
            </a:br>
            <a:r>
              <a:rPr lang="tt-RU" sz="2000" dirty="0" smtClean="0"/>
              <a:t>Физика: 1  укучы катнашты</a:t>
            </a:r>
          </a:p>
          <a:p>
            <a:r>
              <a:rPr lang="tt-RU" sz="2000" dirty="0" smtClean="0"/>
              <a:t>Эффектлылык: 0 %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866870"/>
              </p:ext>
            </p:extLst>
          </p:nvPr>
        </p:nvGraphicFramePr>
        <p:xfrm>
          <a:off x="457375" y="1636828"/>
          <a:ext cx="833467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393"/>
                <a:gridCol w="1389432"/>
                <a:gridCol w="554784"/>
                <a:gridCol w="792058"/>
                <a:gridCol w="619675"/>
                <a:gridCol w="1036539"/>
                <a:gridCol w="191578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Мусин Р.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Пучы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Хайруллин И.Н.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86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төбәкара  этабы </a:t>
            </a:r>
            <a:br>
              <a:rPr lang="tt-RU" sz="2000" dirty="0" smtClean="0"/>
            </a:br>
            <a:r>
              <a:rPr lang="tt-RU" sz="2000" dirty="0" smtClean="0"/>
              <a:t>МХК: 2  укучы катнашты</a:t>
            </a:r>
          </a:p>
          <a:p>
            <a:r>
              <a:rPr lang="tt-RU" sz="2000" dirty="0" smtClean="0"/>
              <a:t>Эффектлылык: 100 %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910260"/>
              </p:ext>
            </p:extLst>
          </p:nvPr>
        </p:nvGraphicFramePr>
        <p:xfrm>
          <a:off x="457375" y="1636828"/>
          <a:ext cx="83346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393"/>
                <a:gridCol w="1389432"/>
                <a:gridCol w="554784"/>
                <a:gridCol w="792058"/>
                <a:gridCol w="619675"/>
                <a:gridCol w="1036539"/>
                <a:gridCol w="191578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Муталлапова Г.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Муталлапова Э.З.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Загертдинов Р.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Муталлапова Э.З.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99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олимпиадаларының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йомгаклау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этабы</a:t>
            </a: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52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ru-RU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Математика                          4 - 7 класс</a:t>
            </a:r>
          </a:p>
          <a:p>
            <a:pPr>
              <a:defRPr/>
            </a:pPr>
            <a:r>
              <a:rPr lang="ru-RU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tt-RU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 теле                              4 -11 класс</a:t>
            </a:r>
          </a:p>
          <a:p>
            <a:pPr>
              <a:defRPr/>
            </a:pPr>
            <a:r>
              <a:rPr lang="tt-RU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t-RU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Татар әдәбияты                    9 – 11 класс</a:t>
            </a:r>
          </a:p>
          <a:p>
            <a:pPr>
              <a:defRPr/>
            </a:pPr>
            <a:r>
              <a:rPr lang="tt-RU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Гарәп теле                              9 – 11 класс</a:t>
            </a:r>
          </a:p>
          <a:p>
            <a:pPr>
              <a:defRPr/>
            </a:pPr>
            <a:r>
              <a:rPr lang="tt-RU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t-RU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Геология                                 9 – 11 класс       </a:t>
            </a:r>
          </a:p>
          <a:p>
            <a:pPr>
              <a:defRPr/>
            </a:pPr>
            <a:r>
              <a:rPr lang="tt-RU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t-RU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Рус теле                                  4 – 11 класс    </a:t>
            </a:r>
          </a:p>
          <a:p>
            <a:pPr>
              <a:defRPr/>
            </a:pPr>
            <a:r>
              <a:rPr lang="tt-RU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t-RU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Литература                            7 – 11 класс       </a:t>
            </a:r>
          </a:p>
          <a:p>
            <a:pPr>
              <a:defRPr/>
            </a:pPr>
            <a:r>
              <a:rPr lang="tt-RU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t-RU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Татарстан тарихы                 8 – 11 класс    </a:t>
            </a:r>
          </a:p>
          <a:p>
            <a:pPr>
              <a:defRPr/>
            </a:pPr>
            <a:r>
              <a:rPr lang="tt-RU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t-RU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Инглиз теле                           4 – 7 класс</a:t>
            </a:r>
          </a:p>
          <a:p>
            <a:pPr>
              <a:defRPr/>
            </a:pPr>
            <a:r>
              <a:rPr lang="tt-RU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t-RU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Физкультура                          7,8 класс</a:t>
            </a:r>
          </a:p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69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029945"/>
              </p:ext>
            </p:extLst>
          </p:nvPr>
        </p:nvGraphicFramePr>
        <p:xfrm>
          <a:off x="971602" y="780638"/>
          <a:ext cx="7344815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0"/>
                <a:gridCol w="1368152"/>
                <a:gridCol w="1152128"/>
                <a:gridCol w="1024940"/>
                <a:gridCol w="2071405"/>
              </a:tblGrid>
              <a:tr h="361604"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Катнашучы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Җиңүче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Эффектлылык %</a:t>
                      </a:r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Такталачык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 нче 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2 нче Актаныш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Пучы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Сәфәр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Иске Кормаш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Богады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268570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Барысы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352328" y="198928"/>
            <a:ext cx="76121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/>
              <a:t>Республика олимпиадасының йомгаклау этабы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86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68577" y="749239"/>
            <a:ext cx="8522260" cy="1534479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tt-RU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24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8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Республика  олимпиадаларының йомгаклау этабы </a:t>
            </a:r>
            <a:br>
              <a:rPr kumimoji="0" lang="tt-RU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История Татарстана: 4 укучы катнашты</a:t>
            </a:r>
            <a: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Эффектлылык: 0%</a:t>
            </a:r>
            <a: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060221"/>
              </p:ext>
            </p:extLst>
          </p:nvPr>
        </p:nvGraphicFramePr>
        <p:xfrm>
          <a:off x="536830" y="1786420"/>
          <a:ext cx="8405945" cy="237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0914"/>
                <a:gridCol w="1224136"/>
                <a:gridCol w="576064"/>
                <a:gridCol w="648072"/>
                <a:gridCol w="504056"/>
                <a:gridCol w="1850495"/>
                <a:gridCol w="1872208"/>
              </a:tblGrid>
              <a:tr h="288032"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Укучы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Мәктәп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Кл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Балл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Мах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Укытучы</a:t>
                      </a:r>
                      <a:endParaRPr lang="ru-RU" sz="1600" dirty="0"/>
                    </a:p>
                  </a:txBody>
                  <a:tcPr/>
                </a:tc>
              </a:tr>
              <a:tr h="38480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Хайдаров</a:t>
                      </a:r>
                      <a:r>
                        <a:rPr lang="ru-RU" sz="1600" dirty="0" smtClean="0"/>
                        <a:t> Ш.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Гимназия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победитель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Гильметдинов М.И.</a:t>
                      </a:r>
                      <a:endParaRPr lang="ru-RU" sz="160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Латыйпов</a:t>
                      </a:r>
                      <a:r>
                        <a:rPr lang="ru-RU" sz="1600" dirty="0" smtClean="0"/>
                        <a:t> А.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Гимназия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призер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Гильметдинов</a:t>
                      </a:r>
                      <a:r>
                        <a:rPr lang="ru-RU" sz="1600" baseline="0" dirty="0" smtClean="0"/>
                        <a:t> М.И.</a:t>
                      </a:r>
                      <a:endParaRPr lang="ru-RU" sz="160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Шамсунов</a:t>
                      </a:r>
                      <a:r>
                        <a:rPr lang="ru-RU" sz="1600" dirty="0" smtClean="0"/>
                        <a:t> Г.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Гимназия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Гильметдинов М.И.</a:t>
                      </a:r>
                      <a:endParaRPr lang="ru-RU" sz="16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600" b="0" dirty="0" err="1" smtClean="0"/>
                        <a:t>Мухаметянова</a:t>
                      </a:r>
                      <a:r>
                        <a:rPr lang="ru-RU" sz="1600" b="0" dirty="0" smtClean="0"/>
                        <a:t> А.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АСОШ №1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8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25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125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-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smtClean="0"/>
                        <a:t>Сафиуллин Р.Н.</a:t>
                      </a:r>
                      <a:endParaRPr lang="ru-RU" sz="1600" b="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433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68577" y="104587"/>
            <a:ext cx="8522260" cy="217913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tt-RU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2400" dirty="0">
              <a:solidFill>
                <a:sysClr val="windowText" lastClr="000000"/>
              </a:solidFill>
              <a:latin typeface="Arial"/>
            </a:endParaRPr>
          </a:p>
          <a:p>
            <a:pPr lvl="0" algn="ctr">
              <a:defRPr/>
            </a:pPr>
            <a:r>
              <a:rPr lang="ru-RU" sz="1800" dirty="0">
                <a:solidFill>
                  <a:srgbClr val="FF0000"/>
                </a:solidFill>
                <a:latin typeface="Arial"/>
              </a:rPr>
              <a:t>Республика  </a:t>
            </a:r>
            <a:r>
              <a:rPr lang="ru-RU" sz="1800" dirty="0" err="1">
                <a:solidFill>
                  <a:srgbClr val="FF0000"/>
                </a:solidFill>
                <a:latin typeface="Arial"/>
              </a:rPr>
              <a:t>олимпиадаларының</a:t>
            </a:r>
            <a:r>
              <a:rPr lang="ru-RU" sz="1800" dirty="0">
                <a:solidFill>
                  <a:srgbClr val="FF0000"/>
                </a:solidFill>
                <a:latin typeface="Arial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/>
              </a:rPr>
              <a:t>йомгаклау</a:t>
            </a:r>
            <a:r>
              <a:rPr lang="ru-RU" sz="1800" dirty="0">
                <a:solidFill>
                  <a:srgbClr val="FF0000"/>
                </a:solidFill>
                <a:latin typeface="Arial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/>
              </a:rPr>
              <a:t>этабы</a:t>
            </a:r>
            <a:r>
              <a:rPr lang="ru-RU" sz="1800" dirty="0">
                <a:solidFill>
                  <a:srgbClr val="FF0000"/>
                </a:solidFill>
                <a:latin typeface="Arial"/>
              </a:rPr>
              <a:t> </a:t>
            </a:r>
            <a:br>
              <a:rPr lang="ru-RU" sz="1800" dirty="0">
                <a:solidFill>
                  <a:srgbClr val="FF0000"/>
                </a:solidFill>
                <a:latin typeface="Arial"/>
              </a:rPr>
            </a:br>
            <a:r>
              <a:rPr lang="ru-RU" sz="1800" dirty="0">
                <a:solidFill>
                  <a:srgbClr val="FF0000"/>
                </a:solidFill>
                <a:latin typeface="Arial"/>
              </a:rPr>
              <a:t>Математика: 8 </a:t>
            </a:r>
            <a:r>
              <a:rPr lang="ru-RU" sz="1800" dirty="0" err="1">
                <a:solidFill>
                  <a:srgbClr val="FF0000"/>
                </a:solidFill>
                <a:latin typeface="Arial"/>
              </a:rPr>
              <a:t>укучы</a:t>
            </a:r>
            <a:r>
              <a:rPr lang="ru-RU" sz="1800" dirty="0">
                <a:solidFill>
                  <a:srgbClr val="FF0000"/>
                </a:solidFill>
                <a:latin typeface="Arial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/>
              </a:rPr>
              <a:t>катнашты</a:t>
            </a:r>
            <a:r>
              <a:rPr lang="ru-RU" sz="1800" dirty="0">
                <a:solidFill>
                  <a:srgbClr val="FF0000"/>
                </a:solidFill>
                <a:latin typeface="Arial"/>
              </a:rPr>
              <a:t/>
            </a:r>
            <a:br>
              <a:rPr lang="ru-RU" sz="1800" dirty="0">
                <a:solidFill>
                  <a:srgbClr val="FF0000"/>
                </a:solidFill>
                <a:latin typeface="Arial"/>
              </a:rPr>
            </a:br>
            <a:r>
              <a:rPr lang="ru-RU" sz="1800" dirty="0" err="1">
                <a:solidFill>
                  <a:srgbClr val="FF0000"/>
                </a:solidFill>
                <a:latin typeface="Arial"/>
              </a:rPr>
              <a:t>Эффектлылык</a:t>
            </a:r>
            <a:r>
              <a:rPr lang="ru-RU" sz="1800" dirty="0">
                <a:solidFill>
                  <a:srgbClr val="FF0000"/>
                </a:solidFill>
                <a:latin typeface="Arial"/>
              </a:rPr>
              <a:t>: %</a:t>
            </a:r>
            <a: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51951"/>
              </p:ext>
            </p:extLst>
          </p:nvPr>
        </p:nvGraphicFramePr>
        <p:xfrm>
          <a:off x="486535" y="1131590"/>
          <a:ext cx="8405945" cy="3150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233"/>
                <a:gridCol w="1963207"/>
                <a:gridCol w="432048"/>
                <a:gridCol w="648072"/>
                <a:gridCol w="720080"/>
                <a:gridCol w="773097"/>
                <a:gridCol w="1872208"/>
              </a:tblGrid>
              <a:tr h="288032"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Укучы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Мәктәп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Кл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Балл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Мах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Укытучы</a:t>
                      </a:r>
                      <a:endParaRPr lang="ru-RU" sz="1600" dirty="0"/>
                    </a:p>
                  </a:txBody>
                  <a:tcPr/>
                </a:tc>
              </a:tr>
              <a:tr h="312792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Мирзагаянова</a:t>
                      </a:r>
                      <a:r>
                        <a:rPr lang="ru-RU" sz="1600" dirty="0" smtClean="0"/>
                        <a:t> Э.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АСОШ №2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Закирова Р.М.</a:t>
                      </a:r>
                      <a:endParaRPr lang="ru-RU" sz="1600" dirty="0"/>
                    </a:p>
                  </a:txBody>
                  <a:tcPr/>
                </a:tc>
              </a:tr>
              <a:tr h="33755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</a:t>
                      </a:r>
                      <a:r>
                        <a:rPr lang="tt-RU" sz="1600" dirty="0" smtClean="0"/>
                        <a:t>әйбиев</a:t>
                      </a:r>
                      <a:r>
                        <a:rPr lang="tt-RU" sz="1600" baseline="0" dirty="0" smtClean="0"/>
                        <a:t> А.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гимназия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Фардиева</a:t>
                      </a:r>
                      <a:r>
                        <a:rPr lang="tt-RU" sz="1600" baseline="0" dirty="0" smtClean="0"/>
                        <a:t> Р.Р.</a:t>
                      </a:r>
                      <a:endParaRPr lang="ru-RU" sz="1600" dirty="0"/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Имамов Г.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гимназия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Фардиева</a:t>
                      </a:r>
                      <a:r>
                        <a:rPr lang="tt-RU" sz="1600" baseline="0" dirty="0" smtClean="0"/>
                        <a:t> Р.Р.</a:t>
                      </a:r>
                      <a:endParaRPr lang="ru-RU" sz="1600" dirty="0"/>
                    </a:p>
                  </a:txBody>
                  <a:tcPr/>
                </a:tc>
              </a:tr>
              <a:tr h="168776"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Габдуллина А.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АСОШ №1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Атнагулова Е.А.</a:t>
                      </a:r>
                      <a:endParaRPr lang="ru-RU" sz="1600" dirty="0"/>
                    </a:p>
                  </a:txBody>
                  <a:tcPr/>
                </a:tc>
              </a:tr>
              <a:tr h="392196">
                <a:tc>
                  <a:txBody>
                    <a:bodyPr/>
                    <a:lstStyle/>
                    <a:p>
                      <a:r>
                        <a:rPr lang="tt-RU" sz="1600" b="0" dirty="0" smtClean="0"/>
                        <a:t>Хөсәенов</a:t>
                      </a:r>
                      <a:r>
                        <a:rPr lang="tt-RU" sz="1600" b="0" baseline="0" dirty="0" smtClean="0"/>
                        <a:t> А.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b="0" dirty="0" smtClean="0"/>
                        <a:t>Богады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b="0" dirty="0" smtClean="0"/>
                        <a:t>5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b="0" dirty="0" smtClean="0"/>
                        <a:t>Фардиева Л.</a:t>
                      </a:r>
                      <a:endParaRPr lang="ru-RU" sz="1600" b="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Корбангалин Р.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Богады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Салихова Г.Г.</a:t>
                      </a:r>
                      <a:endParaRPr lang="ru-RU" sz="160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Галиев Р.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Теләкәй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Гараева Ф.</a:t>
                      </a:r>
                      <a:endParaRPr lang="ru-RU" sz="160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Гилаев А.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АСОШ №1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Даутова А.К.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524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4"/>
          <p:cNvSpPr txBox="1">
            <a:spLocks/>
          </p:cNvSpPr>
          <p:nvPr/>
        </p:nvSpPr>
        <p:spPr>
          <a:xfrm>
            <a:off x="701824" y="181338"/>
            <a:ext cx="8677528" cy="87824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323528" y="1563638"/>
            <a:ext cx="8229600" cy="21634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3648" y="1059582"/>
            <a:ext cx="7200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/>
              <a:t>Актаныш мәктәпләре арасын өчьеллык олимпиада нәтиҗәләре муниципаль этап</a:t>
            </a:r>
          </a:p>
          <a:p>
            <a:pPr algn="ctr"/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589534"/>
              </p:ext>
            </p:extLst>
          </p:nvPr>
        </p:nvGraphicFramePr>
        <p:xfrm>
          <a:off x="683569" y="1082774"/>
          <a:ext cx="792088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238"/>
                <a:gridCol w="1926214"/>
                <a:gridCol w="1926214"/>
                <a:gridCol w="1926214"/>
              </a:tblGrid>
              <a:tr h="5230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рта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мәктәпләр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t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2015-2016 уку елы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523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нче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Актаныш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урта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мәктәбе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40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523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 нче Актаныш урта мәктәбе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64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13633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Сәләтле балалар өчен гуманитар гимназия интернаты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83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55291" y="21135"/>
            <a:ext cx="72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 smtClean="0"/>
              <a:t>Актаныш урта мәктәпләре арасында өчьеллык олимпиада нәтиҗәләре муниципаль этап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745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68577" y="104587"/>
            <a:ext cx="8522260" cy="217913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tt-RU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2400" dirty="0">
              <a:solidFill>
                <a:sysClr val="windowText" lastClr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Республика  олимпиадаларының йомгаклау этабы </a:t>
            </a:r>
            <a:br>
              <a:rPr kumimoji="0" lang="tt-RU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Математика: 8 укучы </a:t>
            </a:r>
            <a:r>
              <a:rPr kumimoji="0" lang="tt-RU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катнашты</a:t>
            </a:r>
            <a: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Эффектлылык: %</a:t>
            </a:r>
            <a: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tt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769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Республика олимпиадаларының йомгаклау этабы </a:t>
            </a:r>
            <a:br>
              <a:rPr lang="tt-RU" sz="2400" dirty="0" smtClean="0"/>
            </a:br>
            <a:r>
              <a:rPr lang="tt-RU" sz="2400" dirty="0" smtClean="0"/>
              <a:t>Технология: </a:t>
            </a:r>
            <a:r>
              <a:rPr lang="tt-RU" sz="2400" dirty="0"/>
              <a:t>2</a:t>
            </a:r>
            <a:r>
              <a:rPr lang="tt-RU" sz="2400" dirty="0" smtClean="0"/>
              <a:t>  укучы катнашты</a:t>
            </a:r>
          </a:p>
          <a:p>
            <a:r>
              <a:rPr lang="tt-RU" sz="2400" dirty="0" smtClean="0"/>
              <a:t>Эффектлылык: 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42117"/>
              </p:ext>
            </p:extLst>
          </p:nvPr>
        </p:nvGraphicFramePr>
        <p:xfrm>
          <a:off x="251520" y="2067694"/>
          <a:ext cx="8487989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571825"/>
                <a:gridCol w="732508"/>
                <a:gridCol w="659258"/>
                <a:gridCol w="700034"/>
                <a:gridCol w="1303638"/>
                <a:gridCol w="1576510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Хамматуллина Тансылу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АСОШ №2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79,4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Валихметова З.Х.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Исламов Зиннур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АСОШ №2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64,8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Яманов Р.Р.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3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Республика олимпиадаларының йомгаклау этабы </a:t>
            </a:r>
            <a:br>
              <a:rPr lang="tt-RU" sz="2400" dirty="0" smtClean="0"/>
            </a:br>
            <a:r>
              <a:rPr lang="tt-RU" sz="2400" dirty="0" smtClean="0"/>
              <a:t>Татар теле: 6  укучы катнашты</a:t>
            </a:r>
          </a:p>
          <a:p>
            <a:r>
              <a:rPr lang="tt-RU" sz="2400" dirty="0" smtClean="0"/>
              <a:t>Эффектлылык: 67%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13574"/>
              </p:ext>
            </p:extLst>
          </p:nvPr>
        </p:nvGraphicFramePr>
        <p:xfrm>
          <a:off x="251521" y="1707654"/>
          <a:ext cx="8487989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1"/>
                <a:gridCol w="1787850"/>
                <a:gridCol w="732508"/>
                <a:gridCol w="792011"/>
                <a:gridCol w="567281"/>
                <a:gridCol w="944886"/>
                <a:gridCol w="1935262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Валиева 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Аглетдинова</a:t>
                      </a:r>
                      <a:r>
                        <a:rPr lang="ru-RU" baseline="0" dirty="0" smtClean="0"/>
                        <a:t> Л.Ф.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Валиева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нче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baseline="0" dirty="0" err="1" smtClean="0"/>
                        <a:t>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Хафизова Т.М.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Исламова</a:t>
                      </a:r>
                      <a:r>
                        <a:rPr lang="ru-RU" baseline="0" dirty="0" smtClean="0"/>
                        <a:t> 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Аминова Л.Г.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Фарсыева</a:t>
                      </a:r>
                      <a:r>
                        <a:rPr lang="ru-RU" baseline="0" dirty="0" smtClean="0"/>
                        <a:t> Э.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Аглетдинова</a:t>
                      </a:r>
                      <a:r>
                        <a:rPr lang="ru-RU" dirty="0" smtClean="0"/>
                        <a:t> Л.Ф.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Ваншина</a:t>
                      </a:r>
                      <a:r>
                        <a:rPr lang="ru-RU" dirty="0" smtClean="0"/>
                        <a:t> 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Аминова Л.Г.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Вильданова</a:t>
                      </a:r>
                      <a:r>
                        <a:rPr lang="ru-RU" dirty="0" smtClean="0"/>
                        <a:t> 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Аминова Л.Г.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9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267494"/>
            <a:ext cx="8229600" cy="23042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Республика олимпиадаларының йомгаклау этабы </a:t>
            </a:r>
            <a:br>
              <a:rPr lang="tt-RU" sz="2400" dirty="0" smtClean="0"/>
            </a:br>
            <a:r>
              <a:rPr lang="tt-RU" sz="2400" dirty="0" smtClean="0"/>
              <a:t>Татар әдәбияты: 9  укучы катнашты</a:t>
            </a:r>
          </a:p>
          <a:p>
            <a:r>
              <a:rPr lang="tt-RU" sz="2400" dirty="0" smtClean="0"/>
              <a:t>Эффектлылык: 89%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186296"/>
              </p:ext>
            </p:extLst>
          </p:nvPr>
        </p:nvGraphicFramePr>
        <p:xfrm>
          <a:off x="251521" y="1543527"/>
          <a:ext cx="8487989" cy="333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1"/>
                <a:gridCol w="1787850"/>
                <a:gridCol w="516406"/>
                <a:gridCol w="792088"/>
                <a:gridCol w="783306"/>
                <a:gridCol w="944886"/>
                <a:gridCol w="1935262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Галлямова Э.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җиңүче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Аглетдинова</a:t>
                      </a:r>
                      <a:r>
                        <a:rPr lang="ru-RU" baseline="0" dirty="0" smtClean="0"/>
                        <a:t> Л.Ф.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Габдуллина Э.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 нче 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җиңүче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Галиева</a:t>
                      </a:r>
                      <a:r>
                        <a:rPr lang="ru-RU" dirty="0" smtClean="0"/>
                        <a:t> Л.Р.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Рашитова</a:t>
                      </a:r>
                      <a:r>
                        <a:rPr lang="tt-RU" baseline="0" dirty="0" smtClean="0"/>
                        <a:t> 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Аминова Л.Г.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Газизова 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Аминова Л.Г.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Саматова 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Аглетдинова</a:t>
                      </a:r>
                      <a:r>
                        <a:rPr lang="tt-RU" baseline="0" dirty="0" smtClean="0"/>
                        <a:t> Л.Ф.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Аглетдинова Э.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Аглетдинова Л.Ф.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Салахова 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Аглетдинова Л.Ф.</a:t>
                      </a:r>
                      <a:endParaRPr lang="ru-RU" dirty="0"/>
                    </a:p>
                  </a:txBody>
                  <a:tcPr/>
                </a:tc>
              </a:tr>
              <a:tr h="201632">
                <a:tc>
                  <a:txBody>
                    <a:bodyPr/>
                    <a:lstStyle/>
                    <a:p>
                      <a:r>
                        <a:rPr lang="tt-RU" dirty="0" smtClean="0"/>
                        <a:t>Хафизова З.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2 нче 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Борханова Г.Д.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41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256251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</a:rPr>
              <a:t>Республика  </a:t>
            </a:r>
            <a:r>
              <a:rPr lang="ru-RU" sz="2400" dirty="0" err="1">
                <a:solidFill>
                  <a:prstClr val="black"/>
                </a:solidFill>
              </a:rPr>
              <a:t>олимпиадаларының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йомгаклау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этабы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 smtClean="0">
                <a:solidFill>
                  <a:prstClr val="black"/>
                </a:solidFill>
              </a:rPr>
              <a:t>Геология: 2 </a:t>
            </a:r>
            <a:r>
              <a:rPr lang="ru-RU" sz="2400" dirty="0" err="1">
                <a:solidFill>
                  <a:prstClr val="black"/>
                </a:solidFill>
              </a:rPr>
              <a:t>укучы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катнашты</a:t>
            </a:r>
            <a:r>
              <a:rPr lang="ru-RU" sz="2400" dirty="0" smtClean="0">
                <a:solidFill>
                  <a:prstClr val="black"/>
                </a:solidFill>
              </a:rPr>
              <a:t>  </a:t>
            </a:r>
          </a:p>
          <a:p>
            <a:pPr algn="ctr"/>
            <a:r>
              <a:rPr lang="ru-RU" sz="2400" dirty="0" err="1" smtClean="0">
                <a:solidFill>
                  <a:prstClr val="black"/>
                </a:solidFill>
              </a:rPr>
              <a:t>Эффектлылык</a:t>
            </a:r>
            <a:r>
              <a:rPr lang="ru-RU" sz="2400" dirty="0" smtClean="0">
                <a:solidFill>
                  <a:prstClr val="black"/>
                </a:solidFill>
              </a:rPr>
              <a:t>: 0%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38313"/>
            <a:ext cx="8806755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680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56251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Республика  </a:t>
            </a:r>
            <a:r>
              <a:rPr lang="ru-RU" sz="1600" dirty="0" err="1">
                <a:solidFill>
                  <a:prstClr val="black"/>
                </a:solidFill>
              </a:rPr>
              <a:t>олимпиадаларының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йомгаклау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этабы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Рус теле: 19 </a:t>
            </a:r>
            <a:r>
              <a:rPr lang="ru-RU" sz="1600" dirty="0" err="1" smtClean="0">
                <a:solidFill>
                  <a:prstClr val="black"/>
                </a:solidFill>
              </a:rPr>
              <a:t>укучы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катнашты</a:t>
            </a:r>
            <a:endParaRPr lang="ru-RU" sz="1600" dirty="0" smtClean="0">
              <a:solidFill>
                <a:prstClr val="black"/>
              </a:solidFill>
            </a:endParaRPr>
          </a:p>
          <a:p>
            <a:pPr algn="ctr"/>
            <a:r>
              <a:rPr lang="ru-RU" sz="1600" dirty="0" err="1" smtClean="0">
                <a:solidFill>
                  <a:prstClr val="black"/>
                </a:solidFill>
              </a:rPr>
              <a:t>Эффектлылык</a:t>
            </a:r>
            <a:r>
              <a:rPr lang="ru-RU" sz="1600" dirty="0" smtClean="0">
                <a:solidFill>
                  <a:prstClr val="black"/>
                </a:solidFill>
              </a:rPr>
              <a:t>: 47%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5957"/>
              </p:ext>
            </p:extLst>
          </p:nvPr>
        </p:nvGraphicFramePr>
        <p:xfrm>
          <a:off x="611563" y="1131590"/>
          <a:ext cx="8280916" cy="364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7"/>
                <a:gridCol w="1080120"/>
                <a:gridCol w="668647"/>
                <a:gridCol w="1182988"/>
                <a:gridCol w="596637"/>
                <a:gridCol w="1296144"/>
                <a:gridCol w="1656183"/>
              </a:tblGrid>
              <a:tr h="154828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Шагзамова Алисә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65,5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победитель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Шагзамова Э.Ф.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Гумирова Аделия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77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Нурыева И.А.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Миргаязова Резеда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67,5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Нурыева И.А.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Хузиева Динара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Нурыева И.А.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Фаррахова Инзилә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75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Ахметханова И.Х.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Гилаева Алсу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68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Ахметханова И.Х.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Авзалова Юлия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56,5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Белоусова М.И.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Харисова  Нәргизә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64,5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Усманова</a:t>
                      </a:r>
                      <a:r>
                        <a:rPr lang="tt-RU" sz="1400" baseline="0" dirty="0" smtClean="0"/>
                        <a:t> Р.А.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Галимова Айзилә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60,5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Кулиева Р.З.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03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56251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</a:rPr>
              <a:t>Республика  </a:t>
            </a:r>
            <a:r>
              <a:rPr lang="ru-RU" sz="1600" b="1" dirty="0" err="1">
                <a:solidFill>
                  <a:prstClr val="black"/>
                </a:solidFill>
              </a:rPr>
              <a:t>олимпиадаларының</a:t>
            </a:r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</a:t>
            </a:r>
            <a:r>
              <a:rPr lang="ru-RU" sz="1600" b="1" dirty="0" err="1" smtClean="0">
                <a:solidFill>
                  <a:prstClr val="black"/>
                </a:solidFill>
              </a:rPr>
              <a:t>йомгаклау</a:t>
            </a:r>
            <a:r>
              <a:rPr lang="ru-RU" sz="1600" b="1" dirty="0" smtClean="0">
                <a:solidFill>
                  <a:prstClr val="black"/>
                </a:solidFill>
              </a:rPr>
              <a:t> </a:t>
            </a:r>
            <a:r>
              <a:rPr lang="ru-RU" sz="1600" b="1" dirty="0" err="1">
                <a:solidFill>
                  <a:prstClr val="black"/>
                </a:solidFill>
              </a:rPr>
              <a:t>этабы</a:t>
            </a:r>
            <a:r>
              <a:rPr lang="ru-RU" sz="1600" b="1" dirty="0">
                <a:solidFill>
                  <a:prstClr val="black"/>
                </a:solidFill>
              </a:rPr>
              <a:t> </a:t>
            </a:r>
            <a:br>
              <a:rPr lang="ru-RU" sz="1600" b="1" dirty="0">
                <a:solidFill>
                  <a:prstClr val="black"/>
                </a:solidFill>
              </a:rPr>
            </a:br>
            <a:r>
              <a:rPr lang="ru-RU" sz="1600" b="1" dirty="0" smtClean="0">
                <a:solidFill>
                  <a:prstClr val="black"/>
                </a:solidFill>
              </a:rPr>
              <a:t>Рус теле: 19 </a:t>
            </a:r>
            <a:r>
              <a:rPr lang="ru-RU" sz="1600" b="1" dirty="0" err="1" smtClean="0">
                <a:solidFill>
                  <a:prstClr val="black"/>
                </a:solidFill>
              </a:rPr>
              <a:t>укучы</a:t>
            </a:r>
            <a:r>
              <a:rPr lang="ru-RU" sz="1600" b="1" dirty="0" smtClean="0">
                <a:solidFill>
                  <a:prstClr val="black"/>
                </a:solidFill>
              </a:rPr>
              <a:t> </a:t>
            </a:r>
            <a:r>
              <a:rPr lang="ru-RU" sz="1600" b="1" dirty="0" err="1" smtClean="0">
                <a:solidFill>
                  <a:prstClr val="black"/>
                </a:solidFill>
              </a:rPr>
              <a:t>катнашты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1600" b="1" dirty="0" err="1" smtClean="0">
                <a:solidFill>
                  <a:prstClr val="black"/>
                </a:solidFill>
              </a:rPr>
              <a:t>Эффектлылык</a:t>
            </a:r>
            <a:r>
              <a:rPr lang="ru-RU" sz="1600" b="1" dirty="0" smtClean="0">
                <a:solidFill>
                  <a:prstClr val="black"/>
                </a:solidFill>
              </a:rPr>
              <a:t>: 47%</a:t>
            </a:r>
            <a:r>
              <a:rPr lang="ru-RU" sz="1600" b="1" dirty="0">
                <a:solidFill>
                  <a:prstClr val="black"/>
                </a:solidFill>
              </a:rPr>
              <a:t/>
            </a:r>
            <a:br>
              <a:rPr lang="ru-RU" sz="1600" b="1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638846"/>
              </p:ext>
            </p:extLst>
          </p:nvPr>
        </p:nvGraphicFramePr>
        <p:xfrm>
          <a:off x="611564" y="1000854"/>
          <a:ext cx="8280916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5"/>
                <a:gridCol w="1296144"/>
                <a:gridCol w="432048"/>
                <a:gridCol w="771515"/>
                <a:gridCol w="596637"/>
                <a:gridCol w="1296144"/>
                <a:gridCol w="1656183"/>
              </a:tblGrid>
              <a:tr h="154828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Моталлапова Гүзәл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</a:t>
                      </a:r>
                      <a:r>
                        <a:rPr lang="tt-RU" sz="1400" baseline="0" dirty="0" smtClean="0"/>
                        <a:t>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Кулиева Р.З.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Габидуллина Гүзәл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40,5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Белоусова М.И.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Фазлыева Айсияр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37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Усманова Р.А.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Борһанова Элина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Кулиева Р.З.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Халирахманов Динар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Усманова Р.А.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Шайхразиева Алсу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49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Саматова Г.Д.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Вафина Альмира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77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Шагзамова</a:t>
                      </a:r>
                      <a:r>
                        <a:rPr lang="tt-RU" sz="1400" baseline="0" dirty="0" smtClean="0"/>
                        <a:t> Э.Ф.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Шагзамова Алисә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Шагзамова Э.Ф.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Фазлыева Айсияр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25,8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Усманова Р.А.</a:t>
                      </a:r>
                      <a:endParaRPr lang="ru-RU" sz="1400" dirty="0"/>
                    </a:p>
                  </a:txBody>
                  <a:tcPr/>
                </a:tc>
              </a:tr>
              <a:tr h="25333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Тимирова Альмира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Мугътазирова А.А.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26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1276" y="104587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Республика  </a:t>
            </a:r>
            <a:r>
              <a:rPr lang="ru-RU" sz="1600" dirty="0" err="1">
                <a:solidFill>
                  <a:prstClr val="black"/>
                </a:solidFill>
              </a:rPr>
              <a:t>олимпиадаларының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йомгаклау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этабы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Рус теле: 10  </a:t>
            </a:r>
            <a:r>
              <a:rPr lang="ru-RU" sz="1600" dirty="0" err="1" smtClean="0">
                <a:solidFill>
                  <a:prstClr val="black"/>
                </a:solidFill>
              </a:rPr>
              <a:t>укучы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катнашты</a:t>
            </a:r>
            <a:endParaRPr lang="ru-RU" sz="1600" dirty="0" smtClean="0">
              <a:solidFill>
                <a:prstClr val="black"/>
              </a:solidFill>
            </a:endParaRPr>
          </a:p>
          <a:p>
            <a:pPr algn="ctr"/>
            <a:r>
              <a:rPr lang="ru-RU" sz="1600" dirty="0" err="1" smtClean="0">
                <a:solidFill>
                  <a:prstClr val="black"/>
                </a:solidFill>
              </a:rPr>
              <a:t>Эффектлылык</a:t>
            </a:r>
            <a:r>
              <a:rPr lang="ru-RU" sz="1600" dirty="0" smtClean="0">
                <a:solidFill>
                  <a:prstClr val="black"/>
                </a:solidFill>
              </a:rPr>
              <a:t>:  40%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858208"/>
              </p:ext>
            </p:extLst>
          </p:nvPr>
        </p:nvGraphicFramePr>
        <p:xfrm>
          <a:off x="679461" y="908308"/>
          <a:ext cx="8280916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5"/>
                <a:gridCol w="1296144"/>
                <a:gridCol w="432048"/>
                <a:gridCol w="771515"/>
                <a:gridCol w="596637"/>
                <a:gridCol w="1296144"/>
                <a:gridCol w="1656183"/>
              </a:tblGrid>
              <a:tr h="174064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Арсланова Камилә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37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Гилязова Ч.Т.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Зиннурова Лилия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Исмакаева Д.Ф.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Саматова Адилә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40,5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Нурыева И.А.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Вафина Альмира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Шагзамова Э.Ф.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Халирахманов Динар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38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Белоусова</a:t>
                      </a:r>
                      <a:r>
                        <a:rPr lang="tt-RU" sz="1400" baseline="0" dirty="0" smtClean="0"/>
                        <a:t> М.И.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Авзалова Юлия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</a:t>
                      </a:r>
                      <a:r>
                        <a:rPr lang="tt-RU" sz="1400" baseline="0" dirty="0" smtClean="0"/>
                        <a:t>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56,5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Белоусова М.И.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Муталлапова Гүзәл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Кулиева Р.З.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Мансурова</a:t>
                      </a:r>
                      <a:r>
                        <a:rPr lang="tt-RU" sz="1400" baseline="0" dirty="0" smtClean="0"/>
                        <a:t> Камилә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40,5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130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Гилязова Ч.Т.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Зиннурова Лилия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47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130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Исмакаева Д.Ф.</a:t>
                      </a:r>
                      <a:endParaRPr lang="ru-RU" sz="1400" dirty="0"/>
                    </a:p>
                  </a:txBody>
                  <a:tcPr/>
                </a:tc>
              </a:tr>
              <a:tr h="181322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Габдуллина Гүзәл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призер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Белоусова М.И.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6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56251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</a:rPr>
              <a:t>Республика  </a:t>
            </a:r>
            <a:r>
              <a:rPr lang="ru-RU" sz="2400" dirty="0" err="1">
                <a:solidFill>
                  <a:prstClr val="black"/>
                </a:solidFill>
              </a:rPr>
              <a:t>олимпиадаларының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йомгаклау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этабы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 smtClean="0">
                <a:solidFill>
                  <a:prstClr val="black"/>
                </a:solidFill>
              </a:rPr>
              <a:t>Татарстан </a:t>
            </a:r>
            <a:r>
              <a:rPr lang="ru-RU" sz="2400" dirty="0" err="1" smtClean="0">
                <a:solidFill>
                  <a:prstClr val="black"/>
                </a:solidFill>
              </a:rPr>
              <a:t>тарихы</a:t>
            </a:r>
            <a:r>
              <a:rPr lang="ru-RU" sz="2400" dirty="0" smtClean="0">
                <a:solidFill>
                  <a:prstClr val="black"/>
                </a:solidFill>
              </a:rPr>
              <a:t> : 1 </a:t>
            </a:r>
            <a:r>
              <a:rPr lang="ru-RU" sz="2400" dirty="0" err="1">
                <a:solidFill>
                  <a:prstClr val="black"/>
                </a:solidFill>
              </a:rPr>
              <a:t>укучы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катнашты</a:t>
            </a:r>
            <a:r>
              <a:rPr lang="ru-RU" sz="2400" dirty="0" smtClean="0">
                <a:solidFill>
                  <a:prstClr val="black"/>
                </a:solidFill>
              </a:rPr>
              <a:t>  </a:t>
            </a:r>
          </a:p>
          <a:p>
            <a:pPr algn="ctr"/>
            <a:r>
              <a:rPr lang="ru-RU" sz="2400" dirty="0" err="1" smtClean="0">
                <a:solidFill>
                  <a:prstClr val="black"/>
                </a:solidFill>
              </a:rPr>
              <a:t>Эффектлылык</a:t>
            </a:r>
            <a:r>
              <a:rPr lang="ru-RU" sz="2400" dirty="0" smtClean="0">
                <a:solidFill>
                  <a:prstClr val="black"/>
                </a:solidFill>
              </a:rPr>
              <a:t>: 100%</a:t>
            </a: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" y="1935163"/>
            <a:ext cx="8974137" cy="127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15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март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көнне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Мәгариф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һәм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фән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министрылыгы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белән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берлектә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Сәләтле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балалар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өчен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гуманитар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гимназия-интернат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базасында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«Без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яшь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без </a:t>
            </a: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сәләтле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  <a:p>
            <a:pPr algn="ctr">
              <a:defRPr/>
            </a:pPr>
            <a:r>
              <a:rPr lang="ru-RU" sz="4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</a:t>
            </a:r>
            <a:r>
              <a:rPr lang="ru-RU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олимпиада узды</a:t>
            </a:r>
          </a:p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30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4"/>
          <p:cNvSpPr txBox="1">
            <a:spLocks/>
          </p:cNvSpPr>
          <p:nvPr/>
        </p:nvSpPr>
        <p:spPr>
          <a:xfrm>
            <a:off x="701824" y="181338"/>
            <a:ext cx="8677528" cy="87824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323528" y="1563638"/>
            <a:ext cx="8229600" cy="21634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52328" y="198928"/>
            <a:ext cx="7200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/>
              <a:t>Авыл урта мәктәпләре арасында өчьеллык олимпиада нәтиҗәләре муниципаль этап</a:t>
            </a:r>
          </a:p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15" y="1704160"/>
            <a:ext cx="7986713" cy="3056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79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56251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940" y="119576"/>
            <a:ext cx="7261225" cy="87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291145"/>
              </p:ext>
            </p:extLst>
          </p:nvPr>
        </p:nvGraphicFramePr>
        <p:xfrm>
          <a:off x="565656" y="843558"/>
          <a:ext cx="8352929" cy="39017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9"/>
                <a:gridCol w="1368152"/>
                <a:gridCol w="936104"/>
                <a:gridCol w="2448272"/>
                <a:gridCol w="2088232"/>
              </a:tblGrid>
              <a:tr h="273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effectLst/>
                        </a:rPr>
                        <a:t>Район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</a:rPr>
                        <a:t>Катнашучы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</a:rPr>
                        <a:t>Җиңүче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</a:rPr>
                        <a:t>Призерлар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Эффектлылык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79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Актаныш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</a:rPr>
                        <a:t>25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5 ( Киров, Әлем, 3 АСОШ №2)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Саба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Мөслим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Бөгелмә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8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Спас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Минзәлә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Тукай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Сарман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42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80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Азнакай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0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Әлмәт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2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Чаллы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21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Норлат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7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</a:rPr>
                        <a:t>Барысы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>
                          <a:effectLst/>
                        </a:rPr>
                        <a:t>72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effectLst/>
                        </a:rPr>
                        <a:t>1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effectLst/>
                        </a:rPr>
                        <a:t>34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81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56251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940" y="119576"/>
            <a:ext cx="7261225" cy="87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943338"/>
              </p:ext>
            </p:extLst>
          </p:nvPr>
        </p:nvGraphicFramePr>
        <p:xfrm>
          <a:off x="565656" y="987573"/>
          <a:ext cx="8352929" cy="35147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9"/>
                <a:gridCol w="1368152"/>
                <a:gridCol w="936104"/>
                <a:gridCol w="2448272"/>
                <a:gridCol w="2088232"/>
              </a:tblGrid>
              <a:tr h="36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Мәктәп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</a:rPr>
                        <a:t>Катнашучы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</a:rPr>
                        <a:t>Җиңүче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</a:rPr>
                        <a:t>Призерлар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Эффектлылык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79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 нче Актаныш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 нче Актаныш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Бурсык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Пучы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8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Әлем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Богады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Яңа</a:t>
                      </a:r>
                      <a:r>
                        <a:rPr lang="tt-RU" sz="18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Кормаш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Киров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60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56251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271064"/>
              </p:ext>
            </p:extLst>
          </p:nvPr>
        </p:nvGraphicFramePr>
        <p:xfrm>
          <a:off x="549084" y="994915"/>
          <a:ext cx="8352929" cy="34840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9"/>
                <a:gridCol w="1368152"/>
                <a:gridCol w="936104"/>
                <a:gridCol w="2448272"/>
                <a:gridCol w="2088232"/>
              </a:tblGrid>
              <a:tr h="273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effectLst/>
                        </a:rPr>
                        <a:t>Район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</a:rPr>
                        <a:t>Катнашучы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</a:rPr>
                        <a:t>Җиңүче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</a:rPr>
                        <a:t>Призерлар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Эффектлылык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5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Актаныш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 (Бурсык)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 (Киров)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Саба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Мөслим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Бөгелмә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8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Спас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Минзәлә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Тукай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Сарман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80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Азнакай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0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Әлмәт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21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Норлат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7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</a:rPr>
                        <a:t>Барысы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763688" y="256251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4-6 </a:t>
            </a:r>
            <a:r>
              <a:rPr lang="ru-RU" sz="2400" dirty="0" err="1" smtClean="0">
                <a:solidFill>
                  <a:prstClr val="black"/>
                </a:solidFill>
              </a:rPr>
              <a:t>класслар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арасында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республикакүләм</a:t>
            </a:r>
            <a:r>
              <a:rPr lang="ru-RU" sz="2400" dirty="0" smtClean="0">
                <a:solidFill>
                  <a:prstClr val="black"/>
                </a:solidFill>
              </a:rPr>
              <a:t> олимпиада 5 класс</a:t>
            </a: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6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56251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858752"/>
              </p:ext>
            </p:extLst>
          </p:nvPr>
        </p:nvGraphicFramePr>
        <p:xfrm>
          <a:off x="565656" y="987573"/>
          <a:ext cx="8352929" cy="38301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9"/>
                <a:gridCol w="1368152"/>
                <a:gridCol w="936104"/>
                <a:gridCol w="2448272"/>
                <a:gridCol w="2088232"/>
              </a:tblGrid>
              <a:tr h="36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Мәктәп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</a:rPr>
                        <a:t>Катнашучы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</a:rPr>
                        <a:t>Җиңүче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</a:rPr>
                        <a:t>Призерлар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Эффектлылык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79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 нче Актаныш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 нче Актаныш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Бурсык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Пучы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8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Меңнәр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Чуракай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Яңа</a:t>
                      </a:r>
                      <a:r>
                        <a:rPr lang="tt-RU" sz="18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Кормаш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Киров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Тат.Ямалы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763688" y="256251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4-6 </a:t>
            </a:r>
            <a:r>
              <a:rPr lang="ru-RU" sz="2400" dirty="0" err="1" smtClean="0">
                <a:solidFill>
                  <a:prstClr val="black"/>
                </a:solidFill>
              </a:rPr>
              <a:t>класслар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арасында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республикакүләм</a:t>
            </a:r>
            <a:r>
              <a:rPr lang="ru-RU" sz="2400" dirty="0" smtClean="0">
                <a:solidFill>
                  <a:prstClr val="black"/>
                </a:solidFill>
              </a:rPr>
              <a:t> олимпиада 5 класс</a:t>
            </a: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-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59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56251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899820"/>
              </p:ext>
            </p:extLst>
          </p:nvPr>
        </p:nvGraphicFramePr>
        <p:xfrm>
          <a:off x="565656" y="843558"/>
          <a:ext cx="8352929" cy="34109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9"/>
                <a:gridCol w="1368152"/>
                <a:gridCol w="936104"/>
                <a:gridCol w="2448272"/>
                <a:gridCol w="2088232"/>
              </a:tblGrid>
              <a:tr h="273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effectLst/>
                        </a:rPr>
                        <a:t>Район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</a:rPr>
                        <a:t>Катнашучы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</a:rPr>
                        <a:t>Җиңүче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</a:rPr>
                        <a:t>Призерлар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Эффектлылык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79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Актаныш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 (Бурсык)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Саба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Мөслим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Бөгелмә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Минзәлә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Тукай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Сарман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83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80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Азнакай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0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</a:rPr>
                        <a:t>Әлмәт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21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</a:rPr>
                        <a:t>Норлат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7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</a:rPr>
                        <a:t>Барысы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71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907704" y="-596602"/>
            <a:ext cx="69225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prstClr val="black"/>
              </a:solidFill>
            </a:endParaRPr>
          </a:p>
          <a:p>
            <a:pPr algn="ctr"/>
            <a:endParaRPr lang="ru-RU" sz="2400" dirty="0">
              <a:solidFill>
                <a:prstClr val="black"/>
              </a:solidFill>
            </a:endParaRPr>
          </a:p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4-6 </a:t>
            </a:r>
            <a:r>
              <a:rPr lang="ru-RU" sz="2400" dirty="0" err="1" smtClean="0">
                <a:solidFill>
                  <a:prstClr val="black"/>
                </a:solidFill>
              </a:rPr>
              <a:t>класслар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арасында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республикакүләм</a:t>
            </a:r>
            <a:r>
              <a:rPr lang="ru-RU" sz="2400" dirty="0" smtClean="0">
                <a:solidFill>
                  <a:prstClr val="black"/>
                </a:solidFill>
              </a:rPr>
              <a:t> олимпиада 6 класс</a:t>
            </a: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47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56251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526340"/>
              </p:ext>
            </p:extLst>
          </p:nvPr>
        </p:nvGraphicFramePr>
        <p:xfrm>
          <a:off x="607088" y="1364246"/>
          <a:ext cx="8352929" cy="19373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9"/>
                <a:gridCol w="1368152"/>
                <a:gridCol w="936104"/>
                <a:gridCol w="2448272"/>
                <a:gridCol w="2088232"/>
              </a:tblGrid>
              <a:tr h="36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Мәктәп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</a:rPr>
                        <a:t>Катнашучы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</a:rPr>
                        <a:t>Җиңүче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</a:rPr>
                        <a:t>Призерлар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Эффектлылык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 нче Актаныш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Бурсык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Пучы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Киров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763688" y="256251"/>
            <a:ext cx="712879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4-6 </a:t>
            </a:r>
            <a:r>
              <a:rPr lang="ru-RU" sz="2400" dirty="0" err="1" smtClean="0">
                <a:solidFill>
                  <a:prstClr val="black"/>
                </a:solidFill>
              </a:rPr>
              <a:t>класслар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арасында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республикакүләм</a:t>
            </a:r>
            <a:r>
              <a:rPr lang="ru-RU" sz="2400" dirty="0" smtClean="0">
                <a:solidFill>
                  <a:prstClr val="black"/>
                </a:solidFill>
              </a:rPr>
              <a:t> олимпиада 6 класс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- </a:t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8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46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1630402" y="267494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63688" y="256251"/>
            <a:ext cx="71287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2015-2016 </a:t>
            </a:r>
            <a:r>
              <a:rPr lang="ru-RU" sz="2400" dirty="0" err="1" smtClean="0">
                <a:solidFill>
                  <a:prstClr val="black"/>
                </a:solidFill>
              </a:rPr>
              <a:t>уку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елында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фән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олимпиадаларының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нәтиҗәләре</a:t>
            </a:r>
            <a:endParaRPr lang="ru-RU" sz="2400" dirty="0" smtClean="0">
              <a:solidFill>
                <a:prstClr val="black"/>
              </a:solidFill>
            </a:endParaRPr>
          </a:p>
          <a:p>
            <a:pPr algn="ctr"/>
            <a:r>
              <a:rPr lang="ru-RU" sz="2400" b="1" dirty="0" err="1" smtClean="0">
                <a:solidFill>
                  <a:prstClr val="black"/>
                </a:solidFill>
              </a:rPr>
              <a:t>Урта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мәктәпләр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арасында</a:t>
            </a:r>
            <a:endParaRPr lang="ru-RU" sz="2400" b="1" dirty="0" smtClean="0">
              <a:solidFill>
                <a:prstClr val="black"/>
              </a:solidFill>
            </a:endParaRP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 </a:t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958573"/>
              </p:ext>
            </p:extLst>
          </p:nvPr>
        </p:nvGraphicFramePr>
        <p:xfrm>
          <a:off x="1403648" y="1671650"/>
          <a:ext cx="6750230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0046"/>
                <a:gridCol w="1350046"/>
                <a:gridCol w="1350046"/>
                <a:gridCol w="1350046"/>
                <a:gridCol w="135004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Мәктәпләр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Төбәкара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Республика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Барысы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Урын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 нче 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III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2 нче 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II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57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1630402" y="267494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63688" y="256251"/>
            <a:ext cx="71287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2015-2016 </a:t>
            </a:r>
            <a:r>
              <a:rPr lang="ru-RU" sz="2400" dirty="0" err="1" smtClean="0">
                <a:solidFill>
                  <a:prstClr val="black"/>
                </a:solidFill>
              </a:rPr>
              <a:t>уку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елында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фән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олимпиадаларының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нәтиҗәләре</a:t>
            </a:r>
            <a:endParaRPr lang="ru-RU" sz="2400" dirty="0" smtClean="0">
              <a:solidFill>
                <a:prstClr val="black"/>
              </a:solidFill>
            </a:endParaRPr>
          </a:p>
          <a:p>
            <a:pPr algn="ctr"/>
            <a:r>
              <a:rPr lang="tt-RU" sz="2400" b="1" dirty="0" smtClean="0">
                <a:solidFill>
                  <a:prstClr val="black"/>
                </a:solidFill>
              </a:rPr>
              <a:t>Төп гомуми белем бирү 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мәктәпләре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арасында</a:t>
            </a:r>
            <a:endParaRPr lang="ru-RU" sz="2400" b="1" dirty="0" smtClean="0">
              <a:solidFill>
                <a:prstClr val="black"/>
              </a:solidFill>
            </a:endParaRP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 </a:t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792888"/>
              </p:ext>
            </p:extLst>
          </p:nvPr>
        </p:nvGraphicFramePr>
        <p:xfrm>
          <a:off x="971598" y="1671650"/>
          <a:ext cx="7767911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9108"/>
                <a:gridCol w="1515270"/>
                <a:gridCol w="1800200"/>
                <a:gridCol w="1368152"/>
                <a:gridCol w="12151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/>
                        <a:t>Мәктәпләр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/>
                        <a:t>Төбәкара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/>
                        <a:t>Республика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/>
                        <a:t>Барысы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/>
                        <a:t>Урын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/>
                        <a:t>Такталачык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I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439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1630402" y="267494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63688" y="256251"/>
            <a:ext cx="712879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prstClr val="black"/>
                </a:solidFill>
              </a:rPr>
              <a:t>Барлык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фән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олимпиадаларының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өчьеллык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нәтиҗәләре</a:t>
            </a:r>
            <a:r>
              <a:rPr lang="ru-RU" sz="2800" b="1" dirty="0" smtClean="0">
                <a:solidFill>
                  <a:prstClr val="black"/>
                </a:solidFill>
              </a:rPr>
              <a:t>  </a:t>
            </a:r>
            <a:r>
              <a:rPr lang="ru-RU" sz="2800" b="1" dirty="0" err="1" smtClean="0">
                <a:solidFill>
                  <a:prstClr val="black"/>
                </a:solidFill>
              </a:rPr>
              <a:t>чагылышы</a:t>
            </a:r>
            <a:endParaRPr lang="ru-RU" sz="2800" b="1" dirty="0" smtClean="0">
              <a:solidFill>
                <a:prstClr val="black"/>
              </a:solidFill>
            </a:endParaRP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 </a:t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362444"/>
              </p:ext>
            </p:extLst>
          </p:nvPr>
        </p:nvGraphicFramePr>
        <p:xfrm>
          <a:off x="179513" y="1695450"/>
          <a:ext cx="8856984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1"/>
                <a:gridCol w="1512168"/>
                <a:gridCol w="1490920"/>
                <a:gridCol w="1610462"/>
                <a:gridCol w="1380396"/>
                <a:gridCol w="149488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Уку елы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Бөтенрәсәй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Төбәкара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Республика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Халыкара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Барысы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2013-2014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31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2014-2015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smtClean="0"/>
                        <a:t>22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41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2015-2016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16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smtClean="0"/>
                        <a:t>51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2016-2017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126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1630402" y="267494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63688" y="256251"/>
            <a:ext cx="712879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prstClr val="black"/>
                </a:solidFill>
              </a:rPr>
              <a:t>Актаныш</a:t>
            </a:r>
            <a:r>
              <a:rPr lang="ru-RU" sz="2800" b="1" dirty="0" smtClean="0">
                <a:solidFill>
                  <a:prstClr val="black"/>
                </a:solidFill>
              </a:rPr>
              <a:t>, </a:t>
            </a:r>
            <a:r>
              <a:rPr lang="ru-RU" sz="2800" b="1" dirty="0" err="1" smtClean="0">
                <a:solidFill>
                  <a:prstClr val="black"/>
                </a:solidFill>
              </a:rPr>
              <a:t>Саба</a:t>
            </a:r>
            <a:r>
              <a:rPr lang="ru-RU" sz="2800" b="1" dirty="0" smtClean="0">
                <a:solidFill>
                  <a:prstClr val="black"/>
                </a:solidFill>
              </a:rPr>
              <a:t>, </a:t>
            </a:r>
            <a:r>
              <a:rPr lang="ru-RU" sz="2800" b="1" dirty="0" err="1" smtClean="0">
                <a:solidFill>
                  <a:prstClr val="black"/>
                </a:solidFill>
              </a:rPr>
              <a:t>Мөслим</a:t>
            </a:r>
            <a:r>
              <a:rPr lang="ru-RU" sz="2800" b="1" dirty="0" smtClean="0">
                <a:solidFill>
                  <a:prstClr val="black"/>
                </a:solidFill>
              </a:rPr>
              <a:t>, </a:t>
            </a:r>
            <a:r>
              <a:rPr lang="ru-RU" sz="2800" b="1" dirty="0" err="1" smtClean="0">
                <a:solidFill>
                  <a:prstClr val="black"/>
                </a:solidFill>
              </a:rPr>
              <a:t>Сарман</a:t>
            </a:r>
            <a:r>
              <a:rPr lang="ru-RU" sz="2800" b="1" dirty="0" smtClean="0">
                <a:solidFill>
                  <a:prstClr val="black"/>
                </a:solidFill>
              </a:rPr>
              <a:t>, </a:t>
            </a:r>
            <a:r>
              <a:rPr lang="ru-RU" sz="2800" b="1" dirty="0" err="1" smtClean="0">
                <a:solidFill>
                  <a:prstClr val="black"/>
                </a:solidFill>
              </a:rPr>
              <a:t>Минзәлә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районнары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фән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олимпиадалары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нәтиҗәләре</a:t>
            </a:r>
            <a:endParaRPr lang="ru-RU" sz="2800" b="1" dirty="0" smtClean="0">
              <a:solidFill>
                <a:prstClr val="black"/>
              </a:solidFill>
            </a:endParaRP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 </a:t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757025"/>
              </p:ext>
            </p:extLst>
          </p:nvPr>
        </p:nvGraphicFramePr>
        <p:xfrm>
          <a:off x="179511" y="1695450"/>
          <a:ext cx="8559998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958"/>
                <a:gridCol w="2265884"/>
                <a:gridCol w="2265884"/>
                <a:gridCol w="21032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Район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Төбәкара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Республика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Барысы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Актаныш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34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Саба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42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52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dirty="0" smtClean="0"/>
                        <a:t>Мөслим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26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Сарман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16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Минзәлә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9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40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"/>
          <p:cNvSpPr txBox="1">
            <a:spLocks/>
          </p:cNvSpPr>
          <p:nvPr/>
        </p:nvSpPr>
        <p:spPr>
          <a:xfrm>
            <a:off x="323528" y="1563638"/>
            <a:ext cx="8229600" cy="21634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017757"/>
              </p:ext>
            </p:extLst>
          </p:nvPr>
        </p:nvGraphicFramePr>
        <p:xfrm>
          <a:off x="1377988" y="411511"/>
          <a:ext cx="6120680" cy="4690844"/>
        </p:xfrm>
        <a:graphic>
          <a:graphicData uri="http://schemas.openxmlformats.org/drawingml/2006/table">
            <a:tbl>
              <a:tblPr/>
              <a:tblGrid>
                <a:gridCol w="2232248"/>
                <a:gridCol w="1296144"/>
                <a:gridCol w="1368152"/>
                <a:gridCol w="1224136"/>
              </a:tblGrid>
              <a:tr h="2160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Төп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мәктәпләр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2013-2014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2014-2015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2015-2016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Богады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Байсар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Мари-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Суксу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7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12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Такталачык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Аккүз 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Әтәс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Бурсык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8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Югары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Яхшый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Зәбәер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Качкын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Күҗәкә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Меннәр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Яңа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Әлем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Яңа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Кормаш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Иске Айман мәктәбе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Тат.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Ямалы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Теләкәй мәктәбе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Уразай мәктәбе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Иске Кормаш мәктәбе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Чалманарат мәктәбе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Чуракай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мәктәбе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0" name="Подзаголовок 4"/>
          <p:cNvSpPr txBox="1">
            <a:spLocks/>
          </p:cNvSpPr>
          <p:nvPr/>
        </p:nvSpPr>
        <p:spPr>
          <a:xfrm>
            <a:off x="854224" y="181337"/>
            <a:ext cx="8677528" cy="87824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5290" y="21135"/>
            <a:ext cx="7981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600" b="1" dirty="0" smtClean="0"/>
              <a:t>Төп мәктәпләр арасында өчьеллык олимпиада нәтиҗәләре муниципаль этап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8348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50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Игътибарыгыз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өчен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рәхмәт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57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0"/>
            <a:ext cx="8784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выступления сборных муниципальных образований РТ и районов округа Казань на региональном этапе всероссийской олимпиады школьников в 2015-2016 учебном году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428323"/>
              </p:ext>
            </p:extLst>
          </p:nvPr>
        </p:nvGraphicFramePr>
        <p:xfrm>
          <a:off x="971600" y="600814"/>
          <a:ext cx="7327363" cy="41871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39"/>
                <a:gridCol w="1872208"/>
                <a:gridCol w="1512168"/>
                <a:gridCol w="2142788"/>
                <a:gridCol w="1440160"/>
              </a:tblGrid>
              <a:tr h="208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№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Наименование районов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Количество участников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Количество призеров-победителей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Эффективность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74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Кукморский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19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57,9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Вахитовский-Приволжский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345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167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48,4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Набережные Челны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279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134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48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Кировский-Московский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141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66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46,8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6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rgbClr val="002060"/>
                          </a:solidFill>
                          <a:effectLst/>
                        </a:rPr>
                        <a:t>Авиастр</a:t>
                      </a: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.-Ново-Савиновский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138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62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44,9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Нижнекамский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159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71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44,7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Советский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89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37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41,6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rgbClr val="002060"/>
                          </a:solidFill>
                          <a:effectLst/>
                        </a:rPr>
                        <a:t>Бугульминский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87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31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35,6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8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Верхнеуслонский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30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Мензелинский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28,6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Муслюмовский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28,6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Чистопольский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53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15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28,3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0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13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Агрызский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15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26,7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Мамадышский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49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24,5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15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Аксубаевский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21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23,8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16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rgbClr val="002060"/>
                          </a:solidFill>
                          <a:effectLst/>
                        </a:rPr>
                        <a:t>Азнакаевский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26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23,1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17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</a:rPr>
                        <a:t>Актанышский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35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22,9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18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Рыбно-Слободской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22,2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8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19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Сабинский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48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20,8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20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Лениногорский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67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13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19,4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21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Альметьевский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59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18,6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22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Черемшанский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17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17,6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0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23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Елабужский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36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16,7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3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</a:rPr>
                        <a:t>24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rgbClr val="002060"/>
                          </a:solidFill>
                          <a:effectLst/>
                        </a:rPr>
                        <a:t>Пестречинский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25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16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71" marR="626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802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Фән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олимпиадаларының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төбәкара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этабы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нәтиҗәләре</a:t>
            </a: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0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386281"/>
              </p:ext>
            </p:extLst>
          </p:nvPr>
        </p:nvGraphicFramePr>
        <p:xfrm>
          <a:off x="971602" y="780638"/>
          <a:ext cx="734481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0"/>
                <a:gridCol w="1368152"/>
                <a:gridCol w="1152128"/>
                <a:gridCol w="1024940"/>
                <a:gridCol w="2071405"/>
              </a:tblGrid>
              <a:tr h="361604"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Катнашучы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Җиңүче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Эффектлылык %</a:t>
                      </a:r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2 нче 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 нче 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Сәфәр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Теләкәй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Богады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268570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Барысы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352328" y="198928"/>
            <a:ext cx="74681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/>
              <a:t>Бөтенрәсәй олимпиадасының төбәкара этабы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04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9070" y="195486"/>
            <a:ext cx="7911913" cy="79208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Бөтенрәсәй олимпиадаларының </a:t>
            </a: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төбәкара 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этабы </a:t>
            </a:r>
            <a:b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</a:b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Рус 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теле: </a:t>
            </a: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5  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укучы </a:t>
            </a: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катнашты</a:t>
            </a:r>
          </a:p>
          <a:p>
            <a:pPr algn="ctr">
              <a:defRPr/>
            </a:pP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Эффектлылык: 0%</a:t>
            </a:r>
            <a:endParaRPr lang="ru-RU" sz="4400" dirty="0" smtClean="0">
              <a:solidFill>
                <a:schemeClr val="tx1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363155"/>
              </p:ext>
            </p:extLst>
          </p:nvPr>
        </p:nvGraphicFramePr>
        <p:xfrm>
          <a:off x="174629" y="1275606"/>
          <a:ext cx="8969371" cy="2966720"/>
        </p:xfrm>
        <a:graphic>
          <a:graphicData uri="http://schemas.openxmlformats.org/drawingml/2006/table">
            <a:tbl>
              <a:tblPr firstRow="1" bandRow="1"/>
              <a:tblGrid>
                <a:gridCol w="2443321"/>
                <a:gridCol w="1303105"/>
                <a:gridCol w="488664"/>
                <a:gridCol w="1058773"/>
                <a:gridCol w="687684"/>
                <a:gridCol w="1008112"/>
                <a:gridCol w="1979712"/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Миргаязова Резеда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Нурыева И.А.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Вафина Альмира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Шагзамова Э.Ф.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Фаррахова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Инзиля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АСОШ №1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Ахметханова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И.Х.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Шагзамова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Алиса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37,5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Шагзамова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Э.Ф.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Габидуллина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Гузель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АСОШ №2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26,5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Белоусова М.И.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07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2165</TotalTime>
  <Words>2748</Words>
  <Application>Microsoft Office PowerPoint</Application>
  <PresentationFormat>Экран (16:9)</PresentationFormat>
  <Paragraphs>1798</Paragraphs>
  <Slides>50</Slides>
  <Notes>50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User</cp:lastModifiedBy>
  <cp:revision>329</cp:revision>
  <cp:lastPrinted>2014-12-22T12:16:40Z</cp:lastPrinted>
  <dcterms:created xsi:type="dcterms:W3CDTF">2014-03-04T07:12:45Z</dcterms:created>
  <dcterms:modified xsi:type="dcterms:W3CDTF">2017-03-29T05:03:40Z</dcterms:modified>
</cp:coreProperties>
</file>